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82" r:id="rId18"/>
    <p:sldId id="273" r:id="rId19"/>
    <p:sldId id="278" r:id="rId20"/>
    <p:sldId id="280" r:id="rId21"/>
    <p:sldId id="279" r:id="rId22"/>
    <p:sldId id="274" r:id="rId23"/>
    <p:sldId id="275" r:id="rId24"/>
    <p:sldId id="276" r:id="rId25"/>
    <p:sldId id="283" r:id="rId26"/>
    <p:sldId id="284" r:id="rId27"/>
    <p:sldId id="285" r:id="rId28"/>
    <p:sldId id="287" r:id="rId29"/>
    <p:sldId id="286" r:id="rId30"/>
    <p:sldId id="288" r:id="rId31"/>
    <p:sldId id="289" r:id="rId32"/>
    <p:sldId id="291" r:id="rId33"/>
    <p:sldId id="292" r:id="rId34"/>
    <p:sldId id="293" r:id="rId35"/>
    <p:sldId id="295" r:id="rId36"/>
    <p:sldId id="294" r:id="rId37"/>
    <p:sldId id="300" r:id="rId38"/>
    <p:sldId id="299" r:id="rId39"/>
    <p:sldId id="303" r:id="rId40"/>
    <p:sldId id="297" r:id="rId41"/>
    <p:sldId id="301" r:id="rId42"/>
    <p:sldId id="302" r:id="rId43"/>
    <p:sldId id="296" r:id="rId44"/>
    <p:sldId id="304" r:id="rId45"/>
    <p:sldId id="305" r:id="rId46"/>
    <p:sldId id="314" r:id="rId47"/>
    <p:sldId id="323" r:id="rId48"/>
    <p:sldId id="306" r:id="rId49"/>
    <p:sldId id="307" r:id="rId50"/>
    <p:sldId id="308" r:id="rId51"/>
    <p:sldId id="309" r:id="rId52"/>
    <p:sldId id="310" r:id="rId53"/>
    <p:sldId id="311" r:id="rId54"/>
    <p:sldId id="312" r:id="rId55"/>
    <p:sldId id="313" r:id="rId56"/>
    <p:sldId id="315" r:id="rId57"/>
    <p:sldId id="317" r:id="rId58"/>
    <p:sldId id="319" r:id="rId59"/>
    <p:sldId id="320" r:id="rId60"/>
    <p:sldId id="321" r:id="rId61"/>
    <p:sldId id="316" r:id="rId62"/>
    <p:sldId id="322" r:id="rId63"/>
    <p:sldId id="269" r:id="rId64"/>
  </p:sldIdLst>
  <p:sldSz cx="18288000" cy="10287000"/>
  <p:notesSz cx="6858000" cy="9144000"/>
  <p:embeddedFontLst>
    <p:embeddedFont>
      <p:font typeface="Libre Franklin Light Bold Italics" panose="020B0604020202020204" charset="0"/>
      <p:regular r:id="rId65"/>
    </p:embeddedFont>
    <p:embeddedFont>
      <p:font typeface="Libre Franklin Light" panose="020B0604020202020204" charset="0"/>
      <p:regular r:id="rId66"/>
    </p:embeddedFont>
    <p:embeddedFont>
      <p:font typeface="Montserrat Classic Bold" panose="020B0604020202020204" charset="0"/>
      <p:regular r:id="rId67"/>
    </p:embeddedFont>
    <p:embeddedFont>
      <p:font typeface="Libre Franklin Light Italics" panose="020B0604020202020204" charset="0"/>
      <p:regular r:id="rId68"/>
    </p:embeddedFont>
    <p:embeddedFont>
      <p:font typeface="Libre Franklin Bold" panose="020B0604020202020204" charset="0"/>
      <p:regular r:id="rId69"/>
    </p:embeddedFont>
    <p:embeddedFont>
      <p:font typeface="Montserrat Classic" panose="020B0604020202020204" charset="0"/>
      <p:regular r:id="rId70"/>
    </p:embeddedFon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Aileron Regular" panose="020B0604020202020204" charset="0"/>
      <p:regular r:id="rId79"/>
    </p:embeddedFont>
    <p:embeddedFont>
      <p:font typeface="Libre Franklin Light Bold" panose="020B0604020202020204" charset="0"/>
      <p:regular r:id="rId80"/>
    </p:embeddedFont>
    <p:embeddedFont>
      <p:font typeface="Aileron Heavy" panose="020B0604020202020204" charset="0"/>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askbook.com/"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hyperlink" Target="https://en.gravatar.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ythonGroupBiella/SitoPGB"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PythonGroupBiella/SitoPGB"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PythonGroupBiella/SitoPGB"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reddit.com/r/flask/" TargetMode="External"/><Relationship Id="rId5" Type="http://schemas.openxmlformats.org/officeDocument/2006/relationships/hyperlink" Target="https://testdriven.io/blog/topics/flask/" TargetMode="External"/><Relationship Id="rId4" Type="http://schemas.openxmlformats.org/officeDocument/2006/relationships/hyperlink" Target="https://blog.miguelgrinberg.com/category/Flask"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grpSp>
        <p:nvGrpSpPr>
          <p:cNvPr id="2" name="Group 2"/>
          <p:cNvGrpSpPr/>
          <p:nvPr/>
        </p:nvGrpSpPr>
        <p:grpSpPr>
          <a:xfrm>
            <a:off x="-389745" y="-86668"/>
            <a:ext cx="14991164" cy="10741024"/>
            <a:chOff x="0" y="0"/>
            <a:chExt cx="7457157" cy="5342981"/>
          </a:xfrm>
        </p:grpSpPr>
        <p:sp>
          <p:nvSpPr>
            <p:cNvPr id="3" name="Freeform 3"/>
            <p:cNvSpPr/>
            <p:nvPr/>
          </p:nvSpPr>
          <p:spPr>
            <a:xfrm>
              <a:off x="0" y="0"/>
              <a:ext cx="7457157" cy="5342981"/>
            </a:xfrm>
            <a:custGeom>
              <a:avLst/>
              <a:gdLst/>
              <a:ahLst/>
              <a:cxnLst/>
              <a:rect l="l" t="t" r="r" b="b"/>
              <a:pathLst>
                <a:path w="7457157" h="5342981">
                  <a:moveTo>
                    <a:pt x="0" y="0"/>
                  </a:moveTo>
                  <a:lnTo>
                    <a:pt x="7457157" y="0"/>
                  </a:lnTo>
                  <a:lnTo>
                    <a:pt x="7457157" y="5342981"/>
                  </a:lnTo>
                  <a:lnTo>
                    <a:pt x="0" y="5342981"/>
                  </a:lnTo>
                  <a:close/>
                </a:path>
              </a:pathLst>
            </a:custGeom>
            <a:solidFill>
              <a:srgbClr val="1546BA"/>
            </a:solidFill>
          </p:spPr>
        </p:sp>
      </p:grpSp>
      <p:sp>
        <p:nvSpPr>
          <p:cNvPr id="4" name="AutoShape 4"/>
          <p:cNvSpPr/>
          <p:nvPr/>
        </p:nvSpPr>
        <p:spPr>
          <a:xfrm rot="-5400000">
            <a:off x="16191279" y="7265056"/>
            <a:ext cx="9550" cy="208145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591555" y="778285"/>
            <a:ext cx="1476070" cy="1119045"/>
          </a:xfrm>
          <a:prstGeom prst="rect">
            <a:avLst/>
          </a:prstGeom>
        </p:spPr>
      </p:pic>
      <p:sp>
        <p:nvSpPr>
          <p:cNvPr id="6" name="TextBox 6"/>
          <p:cNvSpPr txBox="1"/>
          <p:nvPr/>
        </p:nvSpPr>
        <p:spPr>
          <a:xfrm>
            <a:off x="2319384" y="1188247"/>
            <a:ext cx="3446417" cy="335237"/>
          </a:xfrm>
          <a:prstGeom prst="rect">
            <a:avLst/>
          </a:prstGeom>
        </p:spPr>
        <p:txBody>
          <a:bodyPr lIns="0" tIns="0" rIns="0" bIns="0" rtlCol="0" anchor="t">
            <a:spAutoFit/>
          </a:bodyPr>
          <a:lstStyle/>
          <a:p>
            <a:pPr>
              <a:lnSpc>
                <a:spcPts val="2569"/>
              </a:lnSpc>
            </a:pPr>
            <a:r>
              <a:rPr lang="en-US" sz="2569">
                <a:solidFill>
                  <a:srgbClr val="FFFFFF"/>
                </a:solidFill>
                <a:latin typeface="Montserrat Classic"/>
              </a:rPr>
              <a:t>Python Biella Group</a:t>
            </a:r>
          </a:p>
        </p:txBody>
      </p:sp>
      <p:sp>
        <p:nvSpPr>
          <p:cNvPr id="7" name="TextBox 7"/>
          <p:cNvSpPr txBox="1"/>
          <p:nvPr/>
        </p:nvSpPr>
        <p:spPr>
          <a:xfrm>
            <a:off x="3481299" y="4727175"/>
            <a:ext cx="8999612" cy="1284789"/>
          </a:xfrm>
          <a:prstGeom prst="rect">
            <a:avLst/>
          </a:prstGeom>
        </p:spPr>
        <p:txBody>
          <a:bodyPr lIns="0" tIns="0" rIns="0" bIns="0" rtlCol="0" anchor="t">
            <a:spAutoFit/>
          </a:bodyPr>
          <a:lstStyle/>
          <a:p>
            <a:pPr>
              <a:lnSpc>
                <a:spcPts val="9636"/>
              </a:lnSpc>
            </a:pPr>
            <a:r>
              <a:rPr lang="en-US" sz="9636">
                <a:solidFill>
                  <a:srgbClr val="FFFFFF"/>
                </a:solidFill>
                <a:latin typeface="Montserrat Classic Bold"/>
              </a:rPr>
              <a:t>Flask Course</a:t>
            </a:r>
          </a:p>
        </p:txBody>
      </p:sp>
      <p:sp>
        <p:nvSpPr>
          <p:cNvPr id="8" name="TextBox 8"/>
          <p:cNvSpPr txBox="1"/>
          <p:nvPr/>
        </p:nvSpPr>
        <p:spPr>
          <a:xfrm>
            <a:off x="15155328" y="7170874"/>
            <a:ext cx="2519602" cy="225924"/>
          </a:xfrm>
          <a:prstGeom prst="rect">
            <a:avLst/>
          </a:prstGeom>
        </p:spPr>
        <p:txBody>
          <a:bodyPr lIns="0" tIns="0" rIns="0" bIns="0" rtlCol="0" anchor="t">
            <a:spAutoFit/>
          </a:bodyPr>
          <a:lstStyle/>
          <a:p>
            <a:pPr>
              <a:lnSpc>
                <a:spcPts val="1700"/>
              </a:lnSpc>
            </a:pPr>
            <a:r>
              <a:rPr lang="en-US" sz="1700" dirty="0">
                <a:solidFill>
                  <a:srgbClr val="FFFFFF"/>
                </a:solidFill>
                <a:latin typeface="Libre Franklin Light"/>
              </a:rPr>
              <a:t>Andrea </a:t>
            </a:r>
            <a:r>
              <a:rPr lang="en-US" sz="1700" dirty="0" err="1">
                <a:solidFill>
                  <a:srgbClr val="FFFFFF"/>
                </a:solidFill>
                <a:latin typeface="Libre Franklin Light"/>
              </a:rPr>
              <a:t>Guzzo</a:t>
            </a:r>
            <a:endParaRPr lang="en-US" sz="1700" dirty="0">
              <a:solidFill>
                <a:srgbClr val="FFFFFF"/>
              </a:solidFill>
              <a:latin typeface="Libre Franklin Light"/>
            </a:endParaRPr>
          </a:p>
        </p:txBody>
      </p:sp>
      <p:sp>
        <p:nvSpPr>
          <p:cNvPr id="9" name="TextBox 9"/>
          <p:cNvSpPr txBox="1"/>
          <p:nvPr/>
        </p:nvSpPr>
        <p:spPr>
          <a:xfrm>
            <a:off x="15155328" y="9486900"/>
            <a:ext cx="2081452" cy="267153"/>
          </a:xfrm>
          <a:prstGeom prst="rect">
            <a:avLst/>
          </a:prstGeom>
        </p:spPr>
        <p:txBody>
          <a:bodyPr lIns="0" tIns="0" rIns="0" bIns="0" rtlCol="0" anchor="t">
            <a:spAutoFit/>
          </a:bodyPr>
          <a:lstStyle/>
          <a:p>
            <a:pPr>
              <a:lnSpc>
                <a:spcPts val="2380"/>
              </a:lnSpc>
            </a:pPr>
            <a:r>
              <a:rPr lang="en-US" sz="1700" dirty="0">
                <a:solidFill>
                  <a:srgbClr val="FFFFFF"/>
                </a:solidFill>
                <a:latin typeface="Libre Franklin Light"/>
              </a:rPr>
              <a:t>Anno 2020</a:t>
            </a:r>
          </a:p>
        </p:txBody>
      </p:sp>
      <p:sp>
        <p:nvSpPr>
          <p:cNvPr id="10" name="TextBox 10"/>
          <p:cNvSpPr txBox="1"/>
          <p:nvPr/>
        </p:nvSpPr>
        <p:spPr>
          <a:xfrm>
            <a:off x="15155328" y="6703272"/>
            <a:ext cx="1148002" cy="225924"/>
          </a:xfrm>
          <a:prstGeom prst="rect">
            <a:avLst/>
          </a:prstGeom>
        </p:spPr>
        <p:txBody>
          <a:bodyPr lIns="0" tIns="0" rIns="0" bIns="0" rtlCol="0" anchor="t">
            <a:spAutoFit/>
          </a:bodyPr>
          <a:lstStyle/>
          <a:p>
            <a:pPr>
              <a:lnSpc>
                <a:spcPts val="1700"/>
              </a:lnSpc>
            </a:pPr>
            <a:r>
              <a:rPr lang="en-US" sz="1700" dirty="0" err="1" smtClean="0">
                <a:solidFill>
                  <a:srgbClr val="FFFFFF"/>
                </a:solidFill>
                <a:latin typeface="Montserrat Classic Bold"/>
              </a:rPr>
              <a:t>Docenti</a:t>
            </a:r>
            <a:endParaRPr lang="en-US" sz="1700" dirty="0">
              <a:solidFill>
                <a:srgbClr val="FFFFFF"/>
              </a:solidFill>
              <a:latin typeface="Montserrat Classic Bold"/>
            </a:endParaRPr>
          </a:p>
        </p:txBody>
      </p:sp>
      <p:sp>
        <p:nvSpPr>
          <p:cNvPr id="11" name="TextBox 11"/>
          <p:cNvSpPr txBox="1"/>
          <p:nvPr/>
        </p:nvSpPr>
        <p:spPr>
          <a:xfrm>
            <a:off x="15155328" y="7582925"/>
            <a:ext cx="2519602" cy="225924"/>
          </a:xfrm>
          <a:prstGeom prst="rect">
            <a:avLst/>
          </a:prstGeom>
        </p:spPr>
        <p:txBody>
          <a:bodyPr lIns="0" tIns="0" rIns="0" bIns="0" rtlCol="0" anchor="t">
            <a:spAutoFit/>
          </a:bodyPr>
          <a:lstStyle/>
          <a:p>
            <a:pPr>
              <a:lnSpc>
                <a:spcPts val="1700"/>
              </a:lnSpc>
            </a:pPr>
            <a:r>
              <a:rPr lang="en-US" sz="1700">
                <a:solidFill>
                  <a:srgbClr val="FFFFFF"/>
                </a:solidFill>
                <a:latin typeface="Libre Franklin Light"/>
              </a:rPr>
              <a:t>https://andreaguzzo.com</a:t>
            </a:r>
          </a:p>
        </p:txBody>
      </p:sp>
      <p:sp>
        <p:nvSpPr>
          <p:cNvPr id="12" name="TextBox 8"/>
          <p:cNvSpPr txBox="1"/>
          <p:nvPr/>
        </p:nvSpPr>
        <p:spPr>
          <a:xfrm>
            <a:off x="15155328" y="8460179"/>
            <a:ext cx="2519602" cy="225924"/>
          </a:xfrm>
          <a:prstGeom prst="rect">
            <a:avLst/>
          </a:prstGeom>
        </p:spPr>
        <p:txBody>
          <a:bodyPr lIns="0" tIns="0" rIns="0" bIns="0" rtlCol="0" anchor="t">
            <a:spAutoFit/>
          </a:bodyPr>
          <a:lstStyle/>
          <a:p>
            <a:pPr>
              <a:lnSpc>
                <a:spcPts val="1700"/>
              </a:lnSpc>
            </a:pPr>
            <a:r>
              <a:rPr lang="en-US" sz="1700" smtClean="0">
                <a:solidFill>
                  <a:srgbClr val="FFFFFF"/>
                </a:solidFill>
                <a:latin typeface="Libre Franklin Light"/>
              </a:rPr>
              <a:t>Mario Nardi</a:t>
            </a:r>
            <a:endParaRPr lang="en-US" sz="1700" dirty="0">
              <a:solidFill>
                <a:srgbClr val="FFFFFF"/>
              </a:solidFill>
              <a:latin typeface="Libre Franklin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grpSp>
        <p:nvGrpSpPr>
          <p:cNvPr id="5" name="Group 5"/>
          <p:cNvGrpSpPr/>
          <p:nvPr/>
        </p:nvGrpSpPr>
        <p:grpSpPr>
          <a:xfrm rot="5400000">
            <a:off x="1179099" y="6198936"/>
            <a:ext cx="5729737" cy="257774"/>
            <a:chOff x="0" y="0"/>
            <a:chExt cx="9194800" cy="812800"/>
          </a:xfrm>
        </p:grpSpPr>
        <p:sp>
          <p:nvSpPr>
            <p:cNvPr id="6" name="Freeform 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7" name="Group 7"/>
          <p:cNvGrpSpPr/>
          <p:nvPr/>
        </p:nvGrpSpPr>
        <p:grpSpPr>
          <a:xfrm>
            <a:off x="3903474" y="4298563"/>
            <a:ext cx="280985" cy="4574787"/>
            <a:chOff x="0" y="0"/>
            <a:chExt cx="152400" cy="2481258"/>
          </a:xfrm>
        </p:grpSpPr>
        <p:sp>
          <p:nvSpPr>
            <p:cNvPr id="8" name="Freeform 8"/>
            <p:cNvSpPr/>
            <p:nvPr/>
          </p:nvSpPr>
          <p:spPr>
            <a:xfrm>
              <a:off x="0" y="0"/>
              <a:ext cx="152400" cy="2481258"/>
            </a:xfrm>
            <a:custGeom>
              <a:avLst/>
              <a:gdLst/>
              <a:ahLst/>
              <a:cxnLst/>
              <a:rect l="l" t="t" r="r" b="b"/>
              <a:pathLst>
                <a:path w="152400" h="2481258">
                  <a:moveTo>
                    <a:pt x="0" y="0"/>
                  </a:moveTo>
                  <a:lnTo>
                    <a:pt x="152400" y="0"/>
                  </a:lnTo>
                  <a:lnTo>
                    <a:pt x="152400" y="2481258"/>
                  </a:lnTo>
                  <a:lnTo>
                    <a:pt x="0" y="2481258"/>
                  </a:lnTo>
                  <a:close/>
                </a:path>
              </a:pathLst>
            </a:custGeom>
            <a:solidFill>
              <a:srgbClr val="2C92D5"/>
            </a:solidFill>
          </p:spPr>
        </p:sp>
      </p:grpSp>
      <p:grpSp>
        <p:nvGrpSpPr>
          <p:cNvPr id="9" name="Group 9"/>
          <p:cNvGrpSpPr/>
          <p:nvPr/>
        </p:nvGrpSpPr>
        <p:grpSpPr>
          <a:xfrm>
            <a:off x="2684760" y="1819183"/>
            <a:ext cx="2437430" cy="1643772"/>
            <a:chOff x="0" y="0"/>
            <a:chExt cx="1404468" cy="947155"/>
          </a:xfrm>
        </p:grpSpPr>
        <p:sp>
          <p:nvSpPr>
            <p:cNvPr id="10" name="Freeform 10"/>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1" name="Freeform 11"/>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2" name="Freeform 12"/>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3" name="Group 13"/>
          <p:cNvGrpSpPr/>
          <p:nvPr/>
        </p:nvGrpSpPr>
        <p:grpSpPr>
          <a:xfrm>
            <a:off x="6187256" y="1819183"/>
            <a:ext cx="2437430" cy="1643772"/>
            <a:chOff x="0" y="0"/>
            <a:chExt cx="1404468" cy="947155"/>
          </a:xfrm>
        </p:grpSpPr>
        <p:sp>
          <p:nvSpPr>
            <p:cNvPr id="14" name="Freeform 14"/>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5" name="Freeform 15"/>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6" name="Freeform 16"/>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7" name="Group 17"/>
          <p:cNvGrpSpPr/>
          <p:nvPr/>
        </p:nvGrpSpPr>
        <p:grpSpPr>
          <a:xfrm>
            <a:off x="9674489" y="1819183"/>
            <a:ext cx="2437430" cy="1643772"/>
            <a:chOff x="0" y="0"/>
            <a:chExt cx="1404468" cy="947155"/>
          </a:xfrm>
        </p:grpSpPr>
        <p:sp>
          <p:nvSpPr>
            <p:cNvPr id="18" name="Freeform 18"/>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9" name="Freeform 19"/>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0" name="Freeform 20"/>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1" name="Group 21"/>
          <p:cNvGrpSpPr/>
          <p:nvPr/>
        </p:nvGrpSpPr>
        <p:grpSpPr>
          <a:xfrm>
            <a:off x="13165811" y="1819183"/>
            <a:ext cx="2437430" cy="1643772"/>
            <a:chOff x="0" y="0"/>
            <a:chExt cx="1404468" cy="947155"/>
          </a:xfrm>
        </p:grpSpPr>
        <p:sp>
          <p:nvSpPr>
            <p:cNvPr id="22" name="Freeform 22"/>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23" name="Freeform 23"/>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4" name="Freeform 24"/>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5" name="Group 25"/>
          <p:cNvGrpSpPr/>
          <p:nvPr/>
        </p:nvGrpSpPr>
        <p:grpSpPr>
          <a:xfrm rot="5400000">
            <a:off x="4529496" y="6198936"/>
            <a:ext cx="5729737" cy="257774"/>
            <a:chOff x="0" y="0"/>
            <a:chExt cx="9194800" cy="812800"/>
          </a:xfrm>
        </p:grpSpPr>
        <p:sp>
          <p:nvSpPr>
            <p:cNvPr id="26" name="Freeform 2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27" name="Group 27"/>
          <p:cNvGrpSpPr/>
          <p:nvPr/>
        </p:nvGrpSpPr>
        <p:grpSpPr>
          <a:xfrm>
            <a:off x="7265478" y="4802231"/>
            <a:ext cx="280985" cy="3611132"/>
            <a:chOff x="0" y="0"/>
            <a:chExt cx="152400" cy="1958594"/>
          </a:xfrm>
        </p:grpSpPr>
        <p:sp>
          <p:nvSpPr>
            <p:cNvPr id="28" name="Freeform 28"/>
            <p:cNvSpPr/>
            <p:nvPr/>
          </p:nvSpPr>
          <p:spPr>
            <a:xfrm>
              <a:off x="0" y="0"/>
              <a:ext cx="152400" cy="1958594"/>
            </a:xfrm>
            <a:custGeom>
              <a:avLst/>
              <a:gdLst/>
              <a:ahLst/>
              <a:cxnLst/>
              <a:rect l="l" t="t" r="r" b="b"/>
              <a:pathLst>
                <a:path w="152400" h="1958594">
                  <a:moveTo>
                    <a:pt x="0" y="0"/>
                  </a:moveTo>
                  <a:lnTo>
                    <a:pt x="152400" y="0"/>
                  </a:lnTo>
                  <a:lnTo>
                    <a:pt x="152400" y="1958594"/>
                  </a:lnTo>
                  <a:lnTo>
                    <a:pt x="0" y="1958594"/>
                  </a:lnTo>
                  <a:close/>
                </a:path>
              </a:pathLst>
            </a:custGeom>
            <a:solidFill>
              <a:srgbClr val="2C92D5"/>
            </a:solidFill>
          </p:spPr>
        </p:sp>
      </p:grpSp>
      <p:grpSp>
        <p:nvGrpSpPr>
          <p:cNvPr id="29" name="Group 29"/>
          <p:cNvGrpSpPr/>
          <p:nvPr/>
        </p:nvGrpSpPr>
        <p:grpSpPr>
          <a:xfrm rot="5400000">
            <a:off x="8028336" y="6264545"/>
            <a:ext cx="5729737" cy="257774"/>
            <a:chOff x="0" y="0"/>
            <a:chExt cx="9194800" cy="812800"/>
          </a:xfrm>
        </p:grpSpPr>
        <p:sp>
          <p:nvSpPr>
            <p:cNvPr id="30" name="Freeform 30"/>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1" name="Group 31"/>
          <p:cNvGrpSpPr/>
          <p:nvPr/>
        </p:nvGrpSpPr>
        <p:grpSpPr>
          <a:xfrm>
            <a:off x="10752712" y="5726675"/>
            <a:ext cx="280985" cy="1825402"/>
            <a:chOff x="0" y="0"/>
            <a:chExt cx="152400" cy="990055"/>
          </a:xfrm>
        </p:grpSpPr>
        <p:sp>
          <p:nvSpPr>
            <p:cNvPr id="32" name="Freeform 32"/>
            <p:cNvSpPr/>
            <p:nvPr/>
          </p:nvSpPr>
          <p:spPr>
            <a:xfrm>
              <a:off x="0" y="0"/>
              <a:ext cx="152400" cy="990055"/>
            </a:xfrm>
            <a:custGeom>
              <a:avLst/>
              <a:gdLst/>
              <a:ahLst/>
              <a:cxnLst/>
              <a:rect l="l" t="t" r="r" b="b"/>
              <a:pathLst>
                <a:path w="152400" h="990055">
                  <a:moveTo>
                    <a:pt x="0" y="0"/>
                  </a:moveTo>
                  <a:lnTo>
                    <a:pt x="152400" y="0"/>
                  </a:lnTo>
                  <a:lnTo>
                    <a:pt x="152400" y="990055"/>
                  </a:lnTo>
                  <a:lnTo>
                    <a:pt x="0" y="990055"/>
                  </a:lnTo>
                  <a:close/>
                </a:path>
              </a:pathLst>
            </a:custGeom>
            <a:solidFill>
              <a:srgbClr val="2C92D5"/>
            </a:solidFill>
          </p:spPr>
        </p:sp>
      </p:grpSp>
      <p:grpSp>
        <p:nvGrpSpPr>
          <p:cNvPr id="33" name="Group 33"/>
          <p:cNvGrpSpPr/>
          <p:nvPr/>
        </p:nvGrpSpPr>
        <p:grpSpPr>
          <a:xfrm rot="5400000">
            <a:off x="11519657" y="6264545"/>
            <a:ext cx="5729737" cy="257774"/>
            <a:chOff x="0" y="0"/>
            <a:chExt cx="9194800" cy="812800"/>
          </a:xfrm>
        </p:grpSpPr>
        <p:sp>
          <p:nvSpPr>
            <p:cNvPr id="34" name="Freeform 34"/>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5" name="Group 35"/>
          <p:cNvGrpSpPr/>
          <p:nvPr/>
        </p:nvGrpSpPr>
        <p:grpSpPr>
          <a:xfrm>
            <a:off x="14244033" y="6291394"/>
            <a:ext cx="280985" cy="680703"/>
            <a:chOff x="0" y="0"/>
            <a:chExt cx="152400" cy="369197"/>
          </a:xfrm>
        </p:grpSpPr>
        <p:sp>
          <p:nvSpPr>
            <p:cNvPr id="36" name="Freeform 36"/>
            <p:cNvSpPr/>
            <p:nvPr/>
          </p:nvSpPr>
          <p:spPr>
            <a:xfrm>
              <a:off x="0" y="0"/>
              <a:ext cx="152400" cy="369197"/>
            </a:xfrm>
            <a:custGeom>
              <a:avLst/>
              <a:gdLst/>
              <a:ahLst/>
              <a:cxnLst/>
              <a:rect l="l" t="t" r="r" b="b"/>
              <a:pathLst>
                <a:path w="152400" h="369197">
                  <a:moveTo>
                    <a:pt x="0" y="0"/>
                  </a:moveTo>
                  <a:lnTo>
                    <a:pt x="152400" y="0"/>
                  </a:lnTo>
                  <a:lnTo>
                    <a:pt x="152400" y="369197"/>
                  </a:lnTo>
                  <a:lnTo>
                    <a:pt x="0" y="369197"/>
                  </a:lnTo>
                  <a:close/>
                </a:path>
              </a:pathLst>
            </a:custGeom>
            <a:solidFill>
              <a:srgbClr val="2C92D5"/>
            </a:solidFill>
          </p:spPr>
        </p:sp>
      </p:grpSp>
      <p:grpSp>
        <p:nvGrpSpPr>
          <p:cNvPr id="37" name="Group 37"/>
          <p:cNvGrpSpPr/>
          <p:nvPr/>
        </p:nvGrpSpPr>
        <p:grpSpPr>
          <a:xfrm>
            <a:off x="4184460" y="4939133"/>
            <a:ext cx="3081018" cy="385051"/>
            <a:chOff x="0" y="0"/>
            <a:chExt cx="3434764" cy="429260"/>
          </a:xfrm>
        </p:grpSpPr>
        <p:sp>
          <p:nvSpPr>
            <p:cNvPr id="38" name="Freeform 38"/>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39" name="TextBox 39"/>
          <p:cNvSpPr txBox="1"/>
          <p:nvPr/>
        </p:nvSpPr>
        <p:spPr>
          <a:xfrm>
            <a:off x="4432233" y="688492"/>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Sequenza dei messaggi</a:t>
            </a:r>
          </a:p>
        </p:txBody>
      </p:sp>
      <p:grpSp>
        <p:nvGrpSpPr>
          <p:cNvPr id="40" name="Group 40"/>
          <p:cNvGrpSpPr/>
          <p:nvPr/>
        </p:nvGrpSpPr>
        <p:grpSpPr>
          <a:xfrm>
            <a:off x="7546463" y="5726675"/>
            <a:ext cx="3206248" cy="385051"/>
            <a:chOff x="0" y="0"/>
            <a:chExt cx="3574372" cy="429260"/>
          </a:xfrm>
        </p:grpSpPr>
        <p:sp>
          <p:nvSpPr>
            <p:cNvPr id="41" name="Freeform 41"/>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2" name="Group 42"/>
          <p:cNvGrpSpPr/>
          <p:nvPr/>
        </p:nvGrpSpPr>
        <p:grpSpPr>
          <a:xfrm>
            <a:off x="11033697" y="6200906"/>
            <a:ext cx="3206248" cy="385051"/>
            <a:chOff x="0" y="0"/>
            <a:chExt cx="3574372" cy="429260"/>
          </a:xfrm>
        </p:grpSpPr>
        <p:sp>
          <p:nvSpPr>
            <p:cNvPr id="43" name="Freeform 43"/>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4" name="Group 44"/>
          <p:cNvGrpSpPr/>
          <p:nvPr/>
        </p:nvGrpSpPr>
        <p:grpSpPr>
          <a:xfrm rot="-10800000">
            <a:off x="11037785" y="6639376"/>
            <a:ext cx="3206248" cy="385051"/>
            <a:chOff x="0" y="0"/>
            <a:chExt cx="3574372" cy="429260"/>
          </a:xfrm>
        </p:grpSpPr>
        <p:sp>
          <p:nvSpPr>
            <p:cNvPr id="45" name="Freeform 45"/>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6" name="Group 46"/>
          <p:cNvGrpSpPr/>
          <p:nvPr/>
        </p:nvGrpSpPr>
        <p:grpSpPr>
          <a:xfrm rot="-10800000">
            <a:off x="7546463" y="7167026"/>
            <a:ext cx="3206248" cy="385051"/>
            <a:chOff x="0" y="0"/>
            <a:chExt cx="3574372" cy="429260"/>
          </a:xfrm>
        </p:grpSpPr>
        <p:sp>
          <p:nvSpPr>
            <p:cNvPr id="47" name="Freeform 47"/>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8" name="Group 48"/>
          <p:cNvGrpSpPr/>
          <p:nvPr/>
        </p:nvGrpSpPr>
        <p:grpSpPr>
          <a:xfrm rot="-10800000">
            <a:off x="4184460" y="8028313"/>
            <a:ext cx="3081018" cy="385051"/>
            <a:chOff x="0" y="0"/>
            <a:chExt cx="3434764" cy="429260"/>
          </a:xfrm>
        </p:grpSpPr>
        <p:sp>
          <p:nvSpPr>
            <p:cNvPr id="49" name="Freeform 49"/>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50" name="TextBox 50"/>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10</a:t>
            </a:r>
          </a:p>
        </p:txBody>
      </p:sp>
      <p:sp>
        <p:nvSpPr>
          <p:cNvPr id="51" name="TextBox 51"/>
          <p:cNvSpPr txBox="1"/>
          <p:nvPr/>
        </p:nvSpPr>
        <p:spPr>
          <a:xfrm>
            <a:off x="3105772" y="2448854"/>
            <a:ext cx="1618617"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Client</a:t>
            </a:r>
          </a:p>
        </p:txBody>
      </p:sp>
      <p:sp>
        <p:nvSpPr>
          <p:cNvPr id="52" name="TextBox 52"/>
          <p:cNvSpPr txBox="1"/>
          <p:nvPr/>
        </p:nvSpPr>
        <p:spPr>
          <a:xfrm>
            <a:off x="627980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Dispatcher</a:t>
            </a:r>
          </a:p>
        </p:txBody>
      </p:sp>
      <p:sp>
        <p:nvSpPr>
          <p:cNvPr id="53" name="TextBox 53"/>
          <p:cNvSpPr txBox="1"/>
          <p:nvPr/>
        </p:nvSpPr>
        <p:spPr>
          <a:xfrm>
            <a:off x="977864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Server</a:t>
            </a:r>
          </a:p>
        </p:txBody>
      </p:sp>
      <p:sp>
        <p:nvSpPr>
          <p:cNvPr id="54" name="TextBox 54"/>
          <p:cNvSpPr txBox="1"/>
          <p:nvPr/>
        </p:nvSpPr>
        <p:spPr>
          <a:xfrm>
            <a:off x="13269964"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Database</a:t>
            </a:r>
          </a:p>
        </p:txBody>
      </p:sp>
      <p:sp>
        <p:nvSpPr>
          <p:cNvPr id="55" name="TextBox 55"/>
          <p:cNvSpPr txBox="1"/>
          <p:nvPr/>
        </p:nvSpPr>
        <p:spPr>
          <a:xfrm>
            <a:off x="2400475" y="9708048"/>
            <a:ext cx="14548028"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https://www.researchgate.net/figure/Example-Message-Sequence-Chart-for-a-HTTP-Request-Transaction_fig1_220757202</a:t>
            </a:r>
          </a:p>
        </p:txBody>
      </p:sp>
      <p:sp>
        <p:nvSpPr>
          <p:cNvPr id="56" name="TextBox 56"/>
          <p:cNvSpPr txBox="1"/>
          <p:nvPr/>
        </p:nvSpPr>
        <p:spPr>
          <a:xfrm>
            <a:off x="4915661" y="4587279"/>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7" name="TextBox 57"/>
          <p:cNvSpPr txBox="1"/>
          <p:nvPr/>
        </p:nvSpPr>
        <p:spPr>
          <a:xfrm>
            <a:off x="8334692" y="5426447"/>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8" name="TextBox 58"/>
          <p:cNvSpPr txBox="1"/>
          <p:nvPr/>
        </p:nvSpPr>
        <p:spPr>
          <a:xfrm>
            <a:off x="11827513" y="5938251"/>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SQL Query</a:t>
            </a:r>
          </a:p>
        </p:txBody>
      </p:sp>
      <p:sp>
        <p:nvSpPr>
          <p:cNvPr id="59" name="TextBox 59"/>
          <p:cNvSpPr txBox="1"/>
          <p:nvPr/>
        </p:nvSpPr>
        <p:spPr>
          <a:xfrm>
            <a:off x="11364446" y="6991146"/>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Query Response</a:t>
            </a:r>
          </a:p>
        </p:txBody>
      </p:sp>
      <p:sp>
        <p:nvSpPr>
          <p:cNvPr id="60" name="TextBox 60"/>
          <p:cNvSpPr txBox="1"/>
          <p:nvPr/>
        </p:nvSpPr>
        <p:spPr>
          <a:xfrm>
            <a:off x="7873125" y="7571127"/>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
        <p:nvSpPr>
          <p:cNvPr id="61" name="TextBox 61"/>
          <p:cNvSpPr txBox="1"/>
          <p:nvPr/>
        </p:nvSpPr>
        <p:spPr>
          <a:xfrm>
            <a:off x="4448506" y="8432413"/>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1487675" y="2694218"/>
            <a:ext cx="3007157" cy="3007157"/>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Bootstrap</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11</a:t>
            </a:r>
          </a:p>
        </p:txBody>
      </p:sp>
      <p:sp>
        <p:nvSpPr>
          <p:cNvPr id="8" name="TextBox 8"/>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Front end framework</a:t>
            </a:r>
          </a:p>
        </p:txBody>
      </p:sp>
      <p:sp>
        <p:nvSpPr>
          <p:cNvPr id="9" name="TextBox 9"/>
          <p:cNvSpPr txBox="1"/>
          <p:nvPr/>
        </p:nvSpPr>
        <p:spPr>
          <a:xfrm>
            <a:off x="2706824" y="3659213"/>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a:t>
            </a:r>
          </a:p>
        </p:txBody>
      </p:sp>
      <p:sp>
        <p:nvSpPr>
          <p:cNvPr id="10" name="TextBox 10"/>
          <p:cNvSpPr txBox="1"/>
          <p:nvPr/>
        </p:nvSpPr>
        <p:spPr>
          <a:xfrm>
            <a:off x="2706824" y="46520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Grafica migliorata</a:t>
            </a:r>
          </a:p>
        </p:txBody>
      </p:sp>
      <p:sp>
        <p:nvSpPr>
          <p:cNvPr id="11" name="TextBox 11"/>
          <p:cNvSpPr txBox="1"/>
          <p:nvPr/>
        </p:nvSpPr>
        <p:spPr>
          <a:xfrm>
            <a:off x="2706824" y="5651431"/>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 animati</a:t>
            </a:r>
          </a:p>
        </p:txBody>
      </p:sp>
      <p:sp>
        <p:nvSpPr>
          <p:cNvPr id="12" name="TextBox 12"/>
          <p:cNvSpPr txBox="1"/>
          <p:nvPr/>
        </p:nvSpPr>
        <p:spPr>
          <a:xfrm>
            <a:off x="2706824" y="6681377"/>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Grid System</a:t>
            </a:r>
          </a:p>
        </p:txBody>
      </p:sp>
      <p:sp>
        <p:nvSpPr>
          <p:cNvPr id="13" name="TextBox 13"/>
          <p:cNvSpPr txBox="1"/>
          <p:nvPr/>
        </p:nvSpPr>
        <p:spPr>
          <a:xfrm>
            <a:off x="2706824" y="7802899"/>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Mobile Ready</a:t>
            </a:r>
          </a:p>
        </p:txBody>
      </p:sp>
      <p:sp>
        <p:nvSpPr>
          <p:cNvPr id="14" name="TextBox 14"/>
          <p:cNvSpPr txBox="1"/>
          <p:nvPr/>
        </p:nvSpPr>
        <p:spPr>
          <a:xfrm>
            <a:off x="2706824" y="87668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Temi</a:t>
            </a:r>
          </a:p>
        </p:txBody>
      </p:sp>
      <p:sp>
        <p:nvSpPr>
          <p:cNvPr id="15" name="TextBox 15"/>
          <p:cNvSpPr txBox="1"/>
          <p:nvPr/>
        </p:nvSpPr>
        <p:spPr>
          <a:xfrm>
            <a:off x="9688228" y="666232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References: </a:t>
            </a:r>
            <a:r>
              <a:rPr lang="en-US" sz="2100" u="sng">
                <a:solidFill>
                  <a:srgbClr val="1546BA"/>
                </a:solidFill>
                <a:latin typeface="Libre Franklin Light Italics"/>
              </a:rPr>
              <a:t>https://getbootstrap.com/</a:t>
            </a:r>
          </a:p>
        </p:txBody>
      </p:sp>
      <p:sp>
        <p:nvSpPr>
          <p:cNvPr id="16" name="TextBox 16"/>
          <p:cNvSpPr txBox="1"/>
          <p:nvPr/>
        </p:nvSpPr>
        <p:spPr>
          <a:xfrm>
            <a:off x="9688228" y="7349509"/>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Bootstrap: </a:t>
            </a:r>
            <a:r>
              <a:rPr lang="en-US" sz="2100" u="sng">
                <a:solidFill>
                  <a:srgbClr val="1546BA"/>
                </a:solidFill>
                <a:latin typeface="Libre Franklin Light Italics"/>
              </a:rPr>
              <a:t>https://pythonhosted.org/Flask-Bootstrap/</a:t>
            </a:r>
          </a:p>
        </p:txBody>
      </p:sp>
      <p:sp>
        <p:nvSpPr>
          <p:cNvPr id="17" name="TextBox 17"/>
          <p:cNvSpPr txBox="1"/>
          <p:nvPr/>
        </p:nvSpPr>
        <p:spPr>
          <a:xfrm>
            <a:off x="9688228" y="803910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Italia: </a:t>
            </a:r>
            <a:r>
              <a:rPr lang="en-US" sz="2100" u="sng">
                <a:solidFill>
                  <a:srgbClr val="1546BA"/>
                </a:solidFill>
                <a:latin typeface="Libre Franklin Light Italics"/>
              </a:rPr>
              <a:t>https://italia.github.io/bootstrap-italia/</a:t>
            </a:r>
          </a:p>
        </p:txBody>
      </p:sp>
      <p:sp>
        <p:nvSpPr>
          <p:cNvPr id="18" name="TextBox 18"/>
          <p:cNvSpPr txBox="1"/>
          <p:nvPr/>
        </p:nvSpPr>
        <p:spPr>
          <a:xfrm>
            <a:off x="9688228" y="874776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Themes: </a:t>
            </a:r>
            <a:r>
              <a:rPr lang="en-US" sz="2100" u="sng">
                <a:solidFill>
                  <a:srgbClr val="1546BA"/>
                </a:solidFill>
                <a:latin typeface="Libre Franklin Light Italics"/>
              </a:rPr>
              <a:t>https://bootswatch.com/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3</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Database con Flask</a:t>
            </a:r>
          </a:p>
          <a:p>
            <a:pPr marL="518160" lvl="1" indent="-259080">
              <a:lnSpc>
                <a:spcPts val="4800"/>
              </a:lnSpc>
              <a:buFont typeface="Arial"/>
              <a:buChar char="•"/>
            </a:pPr>
            <a:r>
              <a:rPr lang="en-US" sz="2400" spc="48">
                <a:solidFill>
                  <a:srgbClr val="1546BA"/>
                </a:solidFill>
                <a:latin typeface="Libre Franklin Light"/>
              </a:rPr>
              <a:t>Migrazioni</a:t>
            </a:r>
          </a:p>
          <a:p>
            <a:pPr marL="518160" lvl="1" indent="-259080" algn="l">
              <a:lnSpc>
                <a:spcPts val="4800"/>
              </a:lnSpc>
              <a:buFont typeface="Arial"/>
              <a:buChar char="•"/>
            </a:pPr>
            <a:r>
              <a:rPr lang="en-US" sz="2400" spc="48">
                <a:solidFill>
                  <a:srgbClr val="1546BA"/>
                </a:solidFill>
                <a:latin typeface="Libre Franklin Light"/>
              </a:rPr>
              <a:t>CRUD</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12</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SQLAlchemy</a:t>
            </a:r>
          </a:p>
          <a:p>
            <a:pPr algn="l">
              <a:lnSpc>
                <a:spcPts val="4800"/>
              </a:lnSpc>
            </a:pPr>
            <a:r>
              <a:rPr lang="en-US" sz="2400" spc="48">
                <a:solidFill>
                  <a:srgbClr val="1546BA"/>
                </a:solidFill>
                <a:latin typeface="Libre Franklin Light"/>
              </a:rPr>
              <a:t>Flask Migrate</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028700" y="6259671"/>
            <a:ext cx="8731336" cy="4027329"/>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SQL Light con Flask</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8" name="TextBox 8"/>
          <p:cNvSpPr txBox="1"/>
          <p:nvPr/>
        </p:nvSpPr>
        <p:spPr>
          <a:xfrm>
            <a:off x="2706824" y="2751368"/>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Basic applications (100,000 hits /day)</a:t>
            </a:r>
          </a:p>
        </p:txBody>
      </p:sp>
      <p:sp>
        <p:nvSpPr>
          <p:cNvPr id="9" name="TextBox 9"/>
          <p:cNvSpPr txBox="1"/>
          <p:nvPr/>
        </p:nvSpPr>
        <p:spPr>
          <a:xfrm>
            <a:off x="2706824" y="3659213"/>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ORM - Object Relational Mapper</a:t>
            </a:r>
          </a:p>
        </p:txBody>
      </p:sp>
      <p:sp>
        <p:nvSpPr>
          <p:cNvPr id="10" name="TextBox 10"/>
          <p:cNvSpPr txBox="1"/>
          <p:nvPr/>
        </p:nvSpPr>
        <p:spPr>
          <a:xfrm>
            <a:off x="2706824" y="4652010"/>
            <a:ext cx="10798532"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CRUD Operations: Create, Read, Update, Delete</a:t>
            </a:r>
          </a:p>
        </p:txBody>
      </p:sp>
      <p:sp>
        <p:nvSpPr>
          <p:cNvPr id="11" name="TextBox 11"/>
          <p:cNvSpPr txBox="1"/>
          <p:nvPr/>
        </p:nvSpPr>
        <p:spPr>
          <a:xfrm>
            <a:off x="2706824" y="5651431"/>
            <a:ext cx="8240629"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Migrate - sincronizzazione automatica</a:t>
            </a:r>
          </a:p>
        </p:txBody>
      </p:sp>
      <p:sp>
        <p:nvSpPr>
          <p:cNvPr id="12" name="TextBox 12"/>
          <p:cNvSpPr txBox="1"/>
          <p:nvPr/>
        </p:nvSpPr>
        <p:spPr>
          <a:xfrm>
            <a:off x="9952921" y="7350713"/>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SQL Alchemy: </a:t>
            </a:r>
            <a:r>
              <a:rPr lang="en-US" sz="2100" u="sng">
                <a:solidFill>
                  <a:srgbClr val="1546BA"/>
                </a:solidFill>
                <a:latin typeface="Libre Franklin Light"/>
              </a:rPr>
              <a:t>https://docs.sqlalchemy.org/en/13/</a:t>
            </a:r>
          </a:p>
        </p:txBody>
      </p:sp>
      <p:sp>
        <p:nvSpPr>
          <p:cNvPr id="13" name="TextBox 13"/>
          <p:cNvSpPr txBox="1"/>
          <p:nvPr/>
        </p:nvSpPr>
        <p:spPr>
          <a:xfrm>
            <a:off x="9952921" y="7904545"/>
            <a:ext cx="8335079" cy="5486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SQLAlchemy: </a:t>
            </a:r>
          </a:p>
          <a:p>
            <a:pPr>
              <a:lnSpc>
                <a:spcPts val="2100"/>
              </a:lnSpc>
            </a:pPr>
            <a:r>
              <a:rPr lang="en-US" sz="2100" u="sng">
                <a:solidFill>
                  <a:srgbClr val="1546BA"/>
                </a:solidFill>
                <a:latin typeface="Libre Franklin Light"/>
              </a:rPr>
              <a:t>https://flask-sqlalchemy.palletsprojects.com/en/2.x/</a:t>
            </a:r>
          </a:p>
        </p:txBody>
      </p:sp>
      <p:sp>
        <p:nvSpPr>
          <p:cNvPr id="14" name="TextBox 14"/>
          <p:cNvSpPr txBox="1"/>
          <p:nvPr/>
        </p:nvSpPr>
        <p:spPr>
          <a:xfrm>
            <a:off x="9952921" y="872748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Migrate: https://flask-migrate.readthedocs.io/en/latest/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6</a:t>
            </a: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Blueprints - </a:t>
            </a:r>
            <a:r>
              <a:rPr lang="en-US" sz="2400" spc="48" dirty="0" err="1">
                <a:solidFill>
                  <a:srgbClr val="1546BA"/>
                </a:solidFill>
                <a:latin typeface="Libre Franklin Light"/>
              </a:rPr>
              <a:t>r</a:t>
            </a:r>
            <a:r>
              <a:rPr lang="en-US" sz="2400" spc="48" dirty="0" err="1" smtClean="0">
                <a:solidFill>
                  <a:srgbClr val="1546BA"/>
                </a:solidFill>
                <a:latin typeface="Libre Franklin Light"/>
              </a:rPr>
              <a:t>iorganizzazione</a:t>
            </a:r>
            <a:r>
              <a:rPr lang="en-US" sz="2400" spc="48" dirty="0" smtClean="0">
                <a:solidFill>
                  <a:srgbClr val="1546BA"/>
                </a:solidFill>
                <a:latin typeface="Libre Franklin Light"/>
              </a:rPr>
              <a:t> per “Large applications”</a:t>
            </a:r>
          </a:p>
          <a:p>
            <a:pPr marL="518160" lvl="1" indent="-259080">
              <a:lnSpc>
                <a:spcPts val="4800"/>
              </a:lnSpc>
              <a:buFont typeface="Arial"/>
              <a:buChar char="•"/>
            </a:pPr>
            <a:r>
              <a:rPr lang="en-US" sz="2400" spc="48" dirty="0" err="1" smtClean="0">
                <a:solidFill>
                  <a:srgbClr val="1546BA"/>
                </a:solidFill>
                <a:latin typeface="Libre Franklin Light"/>
              </a:rPr>
              <a:t>Gestire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configurazioni</a:t>
            </a:r>
            <a:endParaRPr lang="en-US" sz="2400" spc="48" dirty="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Unittest</a:t>
            </a:r>
            <a:endParaRPr lang="en-US" sz="2400" spc="48" dirty="0" smtClean="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Idee</a:t>
            </a:r>
            <a:r>
              <a:rPr lang="en-US" sz="2400" spc="48" dirty="0" smtClean="0">
                <a:solidFill>
                  <a:srgbClr val="1546BA"/>
                </a:solidFill>
                <a:latin typeface="Libre Franklin Light"/>
              </a:rPr>
              <a:t> per le </a:t>
            </a:r>
            <a:r>
              <a:rPr lang="en-US" sz="2400" spc="48" dirty="0" err="1" smtClean="0">
                <a:solidFill>
                  <a:srgbClr val="1546BA"/>
                </a:solidFill>
                <a:latin typeface="Libre Franklin Light"/>
              </a:rPr>
              <a:t>prossime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evoluzioni</a:t>
            </a:r>
            <a:endParaRPr lang="en-US" sz="2400" spc="48" dirty="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305800" y="6286500"/>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github.com/PythonGroupBiella/MaterialeLezioni/tree/master/Flask/Lezione6</a:t>
            </a:r>
            <a:endParaRPr lang="en-US" u="sng" spc="48" dirty="0" smtClean="0">
              <a:solidFill>
                <a:srgbClr val="1546BA"/>
              </a:solidFill>
              <a:latin typeface="Libre Franklin Light"/>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spc="48" dirty="0" err="1" smtClean="0">
                <a:solidFill>
                  <a:srgbClr val="1546BA"/>
                </a:solidFill>
                <a:latin typeface="Libre Franklin Light"/>
              </a:rPr>
              <a:t>Unittest</a:t>
            </a: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gn="l">
              <a:lnSpc>
                <a:spcPts val="6400"/>
              </a:lnSpc>
            </a:pPr>
            <a:r>
              <a:rPr lang="en-US" sz="3200" spc="64" dirty="0" err="1">
                <a:solidFill>
                  <a:srgbClr val="1546BA"/>
                </a:solidFill>
                <a:latin typeface="Libre Franklin Light"/>
              </a:rPr>
              <a:t>Condividete</a:t>
            </a:r>
            <a:r>
              <a:rPr lang="en-US" sz="3200" spc="64" dirty="0">
                <a:solidFill>
                  <a:srgbClr val="1546BA"/>
                </a:solidFill>
                <a:latin typeface="Libre Franklin Light"/>
              </a:rPr>
              <a:t> le </a:t>
            </a:r>
            <a:r>
              <a:rPr lang="en-US" sz="3200" spc="64" dirty="0" err="1">
                <a:solidFill>
                  <a:srgbClr val="1546BA"/>
                </a:solidFill>
                <a:latin typeface="Libre Franklin Light"/>
              </a:rPr>
              <a:t>vostre</a:t>
            </a:r>
            <a:r>
              <a:rPr lang="en-US" sz="3200" spc="64" dirty="0">
                <a:solidFill>
                  <a:srgbClr val="1546BA"/>
                </a:solidFill>
                <a:latin typeface="Libre Franklin Light"/>
              </a:rPr>
              <a:t> </a:t>
            </a:r>
            <a:r>
              <a:rPr lang="en-US" sz="3200" spc="64" dirty="0" err="1">
                <a:solidFill>
                  <a:srgbClr val="1546BA"/>
                </a:solidFill>
                <a:latin typeface="Libre Franklin Light"/>
              </a:rPr>
              <a:t>soluzioni</a:t>
            </a:r>
            <a:r>
              <a:rPr lang="en-US" sz="3200" spc="64" dirty="0">
                <a:solidFill>
                  <a:srgbClr val="1546BA"/>
                </a:solidFill>
                <a:latin typeface="Libre Franklin Light"/>
              </a:rPr>
              <a:t> e fate </a:t>
            </a:r>
            <a:r>
              <a:rPr lang="en-US" sz="3200" spc="64" dirty="0" err="1">
                <a:solidFill>
                  <a:srgbClr val="1546BA"/>
                </a:solidFill>
                <a:latin typeface="Libre Franklin Light"/>
              </a:rPr>
              <a:t>gli</a:t>
            </a:r>
            <a:r>
              <a:rPr lang="en-US" sz="3200" spc="64" dirty="0">
                <a:solidFill>
                  <a:srgbClr val="1546BA"/>
                </a:solidFill>
                <a:latin typeface="Libre Franklin Light"/>
              </a:rPr>
              <a:t> </a:t>
            </a:r>
            <a:r>
              <a:rPr lang="en-US" sz="3200" spc="64" dirty="0" err="1">
                <a:solidFill>
                  <a:srgbClr val="1546BA"/>
                </a:solidFill>
                <a:latin typeface="Libre Franklin Light"/>
              </a:rPr>
              <a:t>esercizi</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65142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6" name="TextBox 6"/>
          <p:cNvSpPr txBox="1"/>
          <p:nvPr/>
        </p:nvSpPr>
        <p:spPr>
          <a:xfrm>
            <a:off x="1350663" y="4490050"/>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Progetto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sp>
        <p:nvSpPr>
          <p:cNvPr id="8" name="TextBox 8"/>
          <p:cNvSpPr txBox="1"/>
          <p:nvPr/>
        </p:nvSpPr>
        <p:spPr>
          <a:xfrm>
            <a:off x="2706824" y="3580725"/>
            <a:ext cx="7998938" cy="466090"/>
          </a:xfrm>
          <a:prstGeom prst="rect">
            <a:avLst/>
          </a:prstGeom>
        </p:spPr>
        <p:txBody>
          <a:bodyPr lIns="0" tIns="0" rIns="0" bIns="0" rtlCol="0" anchor="t">
            <a:spAutoFit/>
          </a:bodyPr>
          <a:lstStyle/>
          <a:p>
            <a:pPr>
              <a:lnSpc>
                <a:spcPts val="3600"/>
              </a:lnSpc>
            </a:pPr>
            <a:r>
              <a:rPr lang="en-US" sz="3600" dirty="0" smtClean="0">
                <a:hlinkClick r:id="rId3"/>
              </a:rPr>
              <a:t>Flask </a:t>
            </a:r>
            <a:r>
              <a:rPr lang="en-US" sz="3600" dirty="0">
                <a:hlinkClick r:id="rId3"/>
              </a:rPr>
              <a:t>Web Development</a:t>
            </a:r>
            <a:endParaRPr lang="en-US" sz="3600" dirty="0">
              <a:solidFill>
                <a:srgbClr val="1546BA"/>
              </a:solidFill>
              <a:latin typeface="Libre Franklin Light"/>
            </a:endParaRPr>
          </a:p>
        </p:txBody>
      </p:sp>
      <p:sp>
        <p:nvSpPr>
          <p:cNvPr id="11" name="TextBox 11"/>
          <p:cNvSpPr txBox="1"/>
          <p:nvPr/>
        </p:nvSpPr>
        <p:spPr>
          <a:xfrm>
            <a:off x="2706824" y="5651431"/>
            <a:ext cx="8240629" cy="923330"/>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Flasky</a:t>
            </a:r>
            <a:endParaRPr lang="en-US" sz="3600" dirty="0" smtClean="0">
              <a:solidFill>
                <a:srgbClr val="1546BA"/>
              </a:solidFill>
              <a:latin typeface="Libre Franklin Light"/>
            </a:endParaRPr>
          </a:p>
          <a:p>
            <a:pPr>
              <a:lnSpc>
                <a:spcPts val="3600"/>
              </a:lnSpc>
            </a:pPr>
            <a:r>
              <a:rPr lang="en-US" sz="2000" dirty="0">
                <a:solidFill>
                  <a:srgbClr val="1546BA"/>
                </a:solidFill>
                <a:latin typeface="Libre Franklin Light"/>
              </a:rPr>
              <a:t>https://github.com/miguelgrinberg/flasky</a:t>
            </a:r>
          </a:p>
        </p:txBody>
      </p:sp>
      <p:sp>
        <p:nvSpPr>
          <p:cNvPr id="15" name="TextBox 6"/>
          <p:cNvSpPr txBox="1"/>
          <p:nvPr/>
        </p:nvSpPr>
        <p:spPr>
          <a:xfrm>
            <a:off x="1274021" y="2574591"/>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Libro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riferimento</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4"/>
          <a:stretch>
            <a:fillRect/>
          </a:stretch>
        </p:blipFill>
        <p:spPr>
          <a:xfrm>
            <a:off x="10947453" y="1121399"/>
            <a:ext cx="6258798" cy="8173591"/>
          </a:xfrm>
          <a:prstGeom prst="rect">
            <a:avLst/>
          </a:prstGeom>
        </p:spPr>
      </p:pic>
    </p:spTree>
    <p:extLst>
      <p:ext uri="{BB962C8B-B14F-4D97-AF65-F5344CB8AC3E}">
        <p14:creationId xmlns:p14="http://schemas.microsoft.com/office/powerpoint/2010/main" val="361232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461665"/>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Blueprints</a:t>
            </a:r>
          </a:p>
        </p:txBody>
      </p:sp>
      <p:sp>
        <p:nvSpPr>
          <p:cNvPr id="5" name="Rettangolo 4"/>
          <p:cNvSpPr/>
          <p:nvPr/>
        </p:nvSpPr>
        <p:spPr>
          <a:xfrm>
            <a:off x="3276600" y="3090240"/>
            <a:ext cx="9144000" cy="1200329"/>
          </a:xfrm>
          <a:prstGeom prst="rect">
            <a:avLst/>
          </a:prstGeom>
        </p:spPr>
        <p:txBody>
          <a:bodyPr>
            <a:spAutoFit/>
          </a:bodyPr>
          <a:lstStyle/>
          <a:p>
            <a:r>
              <a:rPr lang="en-US" dirty="0"/>
              <a:t>In Flask, a blueprint is a method of extending an existing Flask app. </a:t>
            </a:r>
            <a:endParaRPr lang="en-US" dirty="0" smtClean="0"/>
          </a:p>
          <a:p>
            <a:endParaRPr lang="en-US" dirty="0"/>
          </a:p>
          <a:p>
            <a:r>
              <a:rPr lang="en-US" dirty="0" smtClean="0"/>
              <a:t>They </a:t>
            </a:r>
            <a:r>
              <a:rPr lang="en-US" dirty="0"/>
              <a:t>provide a way of combining groups of views with common functionality and allow developers to break their app down into different </a:t>
            </a:r>
            <a:r>
              <a:rPr lang="en-US" dirty="0" smtClean="0"/>
              <a:t>components.</a:t>
            </a:r>
            <a:endParaRPr lang="it-IT" dirty="0"/>
          </a:p>
        </p:txBody>
      </p:sp>
      <p:sp>
        <p:nvSpPr>
          <p:cNvPr id="8" name="Rettangolo 7"/>
          <p:cNvSpPr/>
          <p:nvPr/>
        </p:nvSpPr>
        <p:spPr>
          <a:xfrm>
            <a:off x="3276600" y="4547169"/>
            <a:ext cx="9144000" cy="3416320"/>
          </a:xfrm>
          <a:prstGeom prst="rect">
            <a:avLst/>
          </a:prstGeom>
        </p:spPr>
        <p:txBody>
          <a:bodyPr>
            <a:spAutoFit/>
          </a:bodyPr>
          <a:lstStyle/>
          <a:p>
            <a:r>
              <a:rPr lang="en-US" dirty="0"/>
              <a:t>A blueprint is similar to an application in that it can also define routes and error handlers. </a:t>
            </a:r>
            <a:r>
              <a:rPr lang="en-US" dirty="0" smtClean="0"/>
              <a:t/>
            </a:r>
            <a:br>
              <a:rPr lang="en-US" dirty="0" smtClean="0"/>
            </a:br>
            <a:r>
              <a:rPr lang="en-US" dirty="0" smtClean="0"/>
              <a:t/>
            </a:r>
            <a:br>
              <a:rPr lang="en-US" dirty="0" smtClean="0"/>
            </a:br>
            <a:r>
              <a:rPr lang="en-US" dirty="0" smtClean="0"/>
              <a:t>The </a:t>
            </a:r>
            <a:r>
              <a:rPr lang="en-US" dirty="0"/>
              <a:t>difference is that when these are defined in a blueprint they are in a dormant state until the blueprint is registered with an application, at which point they become part of it. </a:t>
            </a:r>
            <a:r>
              <a:rPr lang="en-US" dirty="0" smtClean="0"/>
              <a:t/>
            </a:r>
            <a:br>
              <a:rPr lang="en-US" dirty="0" smtClean="0"/>
            </a:br>
            <a:r>
              <a:rPr lang="en-US" dirty="0" smtClean="0"/>
              <a:t/>
            </a:r>
            <a:br>
              <a:rPr lang="en-US" dirty="0" smtClean="0"/>
            </a:br>
            <a:r>
              <a:rPr lang="en-US" dirty="0" smtClean="0"/>
              <a:t>Using </a:t>
            </a:r>
            <a:r>
              <a:rPr lang="en-US" dirty="0"/>
              <a:t>a </a:t>
            </a:r>
            <a:r>
              <a:rPr lang="en-US" dirty="0" smtClean="0"/>
              <a:t>blueprint </a:t>
            </a:r>
            <a:r>
              <a:rPr lang="en-US" dirty="0"/>
              <a:t>defined in the global scope, the routes and error handlers of the application can be defined in almost the same way as in the single-script application. </a:t>
            </a:r>
            <a:endParaRPr lang="en-US" dirty="0" smtClean="0"/>
          </a:p>
          <a:p>
            <a:endParaRPr lang="en-US" dirty="0"/>
          </a:p>
          <a:p>
            <a:r>
              <a:rPr lang="en-US" dirty="0" smtClean="0"/>
              <a:t>Like </a:t>
            </a:r>
            <a:r>
              <a:rPr lang="en-US" dirty="0"/>
              <a:t>applications, blueprints can be defined all in a single file or can be created in a more structured way with multiple modules inside a package. </a:t>
            </a:r>
            <a:endParaRPr lang="en-US" dirty="0" smtClean="0"/>
          </a:p>
          <a:p>
            <a:endParaRPr lang="en-US" dirty="0"/>
          </a:p>
          <a:p>
            <a:r>
              <a:rPr lang="en-US" dirty="0" smtClean="0"/>
              <a:t>To </a:t>
            </a:r>
            <a:r>
              <a:rPr lang="en-US" dirty="0"/>
              <a:t>allow for the </a:t>
            </a:r>
            <a:r>
              <a:rPr lang="en-US" dirty="0" smtClean="0"/>
              <a:t>greatest </a:t>
            </a:r>
            <a:r>
              <a:rPr lang="en-US" dirty="0"/>
              <a:t>flexibility, a </a:t>
            </a:r>
            <a:r>
              <a:rPr lang="en-US" dirty="0" err="1"/>
              <a:t>subpackage</a:t>
            </a:r>
            <a:r>
              <a:rPr lang="en-US" dirty="0"/>
              <a:t> inside the application package </a:t>
            </a:r>
            <a:r>
              <a:rPr lang="en-US" dirty="0" smtClean="0"/>
              <a:t>can be created.</a:t>
            </a:r>
          </a:p>
        </p:txBody>
      </p:sp>
    </p:spTree>
    <p:extLst>
      <p:ext uri="{BB962C8B-B14F-4D97-AF65-F5344CB8AC3E}">
        <p14:creationId xmlns:p14="http://schemas.microsoft.com/office/powerpoint/2010/main" val="4336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Revisione</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a:t>
            </a:r>
            <a:r>
              <a:rPr lang="en-US" sz="3600" dirty="0" err="1" smtClean="0">
                <a:solidFill>
                  <a:srgbClr val="1546BA"/>
                </a:solidFill>
                <a:latin typeface="Libre Franklin Light"/>
              </a:rPr>
              <a:t>struttura</a:t>
            </a:r>
            <a:endParaRPr lang="en-US" sz="3600" dirty="0" smtClean="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Non ci </a:t>
            </a:r>
            <a:r>
              <a:rPr lang="en-US" sz="2000" dirty="0" err="1" smtClean="0">
                <a:solidFill>
                  <a:srgbClr val="1546BA"/>
                </a:solidFill>
                <a:latin typeface="Libre Franklin Light"/>
              </a:rPr>
              <a:t>sono</a:t>
            </a:r>
            <a:r>
              <a:rPr lang="en-US" sz="2000" dirty="0" smtClean="0">
                <a:solidFill>
                  <a:srgbClr val="1546BA"/>
                </a:solidFill>
                <a:latin typeface="Libre Franklin Light"/>
              </a:rPr>
              <a:t> </a:t>
            </a:r>
            <a:r>
              <a:rPr lang="en-US" sz="2000" dirty="0" err="1" smtClean="0">
                <a:solidFill>
                  <a:srgbClr val="1546BA"/>
                </a:solidFill>
                <a:latin typeface="Libre Franklin Light"/>
              </a:rPr>
              <a:t>vincoli</a:t>
            </a:r>
            <a:r>
              <a:rPr lang="en-US" sz="2000" dirty="0" smtClean="0">
                <a:solidFill>
                  <a:srgbClr val="1546BA"/>
                </a:solidFill>
                <a:latin typeface="Libre Franklin Light"/>
              </a:rPr>
              <a:t> (al </a:t>
            </a:r>
            <a:r>
              <a:rPr lang="en-US" sz="2000" dirty="0" err="1" smtClean="0">
                <a:solidFill>
                  <a:srgbClr val="1546BA"/>
                </a:solidFill>
                <a:latin typeface="Libre Franklin Light"/>
              </a:rPr>
              <a:t>contrario</a:t>
            </a:r>
            <a:r>
              <a:rPr lang="en-US" sz="2000" dirty="0" smtClean="0">
                <a:solidFill>
                  <a:srgbClr val="1546BA"/>
                </a:solidFill>
                <a:latin typeface="Libre Franklin Light"/>
              </a:rPr>
              <a:t> di </a:t>
            </a:r>
            <a:r>
              <a:rPr lang="en-US" sz="2000" dirty="0" err="1" smtClean="0">
                <a:solidFill>
                  <a:srgbClr val="1546BA"/>
                </a:solidFill>
                <a:latin typeface="Libre Franklin Light"/>
              </a:rPr>
              <a:t>altri</a:t>
            </a:r>
            <a:r>
              <a:rPr lang="en-US" sz="2000" dirty="0" smtClean="0">
                <a:solidFill>
                  <a:srgbClr val="1546BA"/>
                </a:solidFill>
                <a:latin typeface="Libre Franklin Light"/>
              </a:rPr>
              <a:t> framework come Django)</a:t>
            </a: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Quindi</a:t>
            </a:r>
            <a:r>
              <a:rPr lang="en-US" sz="2000" dirty="0" smtClean="0">
                <a:solidFill>
                  <a:srgbClr val="1546BA"/>
                </a:solidFill>
                <a:latin typeface="Libre Franklin Light"/>
              </a:rPr>
              <a:t> non ci </a:t>
            </a:r>
            <a:r>
              <a:rPr lang="en-US" sz="2000" dirty="0" err="1" smtClean="0">
                <a:solidFill>
                  <a:srgbClr val="1546BA"/>
                </a:solidFill>
                <a:latin typeface="Libre Franklin Light"/>
              </a:rPr>
              <a:t>sono</a:t>
            </a:r>
            <a:r>
              <a:rPr lang="en-US" sz="2000" dirty="0" smtClean="0">
                <a:solidFill>
                  <a:srgbClr val="1546BA"/>
                </a:solidFill>
                <a:latin typeface="Libre Franklin Light"/>
              </a:rPr>
              <a:t> standard </a:t>
            </a:r>
            <a:r>
              <a:rPr lang="en-US" sz="2000" dirty="0" err="1" smtClean="0">
                <a:solidFill>
                  <a:srgbClr val="1546BA"/>
                </a:solidFill>
                <a:latin typeface="Libre Franklin Light"/>
              </a:rPr>
              <a:t>comuni</a:t>
            </a:r>
            <a:endParaRPr lang="en-US" sz="2000" dirty="0" smtClean="0">
              <a:solidFill>
                <a:srgbClr val="1546BA"/>
              </a:solidFill>
              <a:latin typeface="Libre Franklin Light"/>
            </a:endParaRP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ns </a:t>
            </a:r>
            <a:r>
              <a:rPr lang="en-US" sz="2000" dirty="0" err="1" smtClean="0">
                <a:solidFill>
                  <a:srgbClr val="1546BA"/>
                </a:solidFill>
                <a:latin typeface="Libre Franklin Light"/>
              </a:rPr>
              <a:t>progetto</a:t>
            </a:r>
            <a:r>
              <a:rPr lang="en-US" sz="2000" dirty="0">
                <a:solidFill>
                  <a:srgbClr val="1546BA"/>
                </a:solidFill>
                <a:latin typeface="Libre Franklin Light"/>
              </a:rPr>
              <a:t> </a:t>
            </a:r>
            <a:r>
              <a:rPr lang="en-US" sz="2000" dirty="0" smtClean="0">
                <a:solidFill>
                  <a:srgbClr val="1546BA"/>
                </a:solidFill>
                <a:latin typeface="Libre Franklin Light"/>
              </a:rPr>
              <a:t>(</a:t>
            </a:r>
            <a:r>
              <a:rPr lang="en-US" sz="2000" dirty="0" err="1" smtClean="0">
                <a:solidFill>
                  <a:srgbClr val="1546BA"/>
                </a:solidFill>
                <a:latin typeface="Libre Franklin Light"/>
              </a:rPr>
              <a:t>vedi</a:t>
            </a:r>
            <a:r>
              <a:rPr lang="en-US" sz="2000" dirty="0">
                <a:solidFill>
                  <a:srgbClr val="1546BA"/>
                </a:solidFill>
                <a:latin typeface="Libre Franklin Light"/>
              </a:rPr>
              <a:t> </a:t>
            </a:r>
            <a:r>
              <a:rPr lang="en-US" sz="2000" dirty="0" err="1" smtClean="0">
                <a:solidFill>
                  <a:srgbClr val="1546BA"/>
                </a:solidFill>
                <a:latin typeface="Libre Franklin Light"/>
              </a:rPr>
              <a:t>immagine</a:t>
            </a:r>
            <a:r>
              <a:rPr lang="en-US" sz="2000" dirty="0" smtClean="0">
                <a:solidFill>
                  <a:srgbClr val="1546BA"/>
                </a:solidFill>
                <a:latin typeface="Libre Franklin Light"/>
              </a:rPr>
              <a:t>)</a:t>
            </a:r>
          </a:p>
        </p:txBody>
      </p:sp>
      <p:pic>
        <p:nvPicPr>
          <p:cNvPr id="6" name="Immagine 5"/>
          <p:cNvPicPr>
            <a:picLocks noChangeAspect="1"/>
          </p:cNvPicPr>
          <p:nvPr/>
        </p:nvPicPr>
        <p:blipFill>
          <a:blip r:embed="rId3"/>
          <a:stretch>
            <a:fillRect/>
          </a:stretch>
        </p:blipFill>
        <p:spPr>
          <a:xfrm>
            <a:off x="10518193" y="2405385"/>
            <a:ext cx="6550607" cy="7023963"/>
          </a:xfrm>
          <a:prstGeom prst="rect">
            <a:avLst/>
          </a:prstGeom>
        </p:spPr>
      </p:pic>
    </p:spTree>
    <p:extLst>
      <p:ext uri="{BB962C8B-B14F-4D97-AF65-F5344CB8AC3E}">
        <p14:creationId xmlns:p14="http://schemas.microsoft.com/office/powerpoint/2010/main" val="5184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Gestire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configurazioni</a:t>
            </a:r>
            <a:endParaRPr lang="en-US" sz="5013" spc="80" dirty="0">
              <a:solidFill>
                <a:srgbClr val="011C5D"/>
              </a:solidFill>
              <a:latin typeface="Montserrat Classic Bold"/>
            </a:endParaRPr>
          </a:p>
        </p:txBody>
      </p:sp>
      <p:sp>
        <p:nvSpPr>
          <p:cNvPr id="12" name="TextBox 11"/>
          <p:cNvSpPr txBox="1"/>
          <p:nvPr/>
        </p:nvSpPr>
        <p:spPr>
          <a:xfrm>
            <a:off x="2743200" y="1978608"/>
            <a:ext cx="8240629" cy="2769989"/>
          </a:xfrm>
          <a:prstGeom prst="rect">
            <a:avLst/>
          </a:prstGeom>
        </p:spPr>
        <p:txBody>
          <a:bodyPr lIns="0" tIns="0" rIns="0" bIns="0" rtlCol="0" anchor="t">
            <a:spAutoFit/>
          </a:bodyPr>
          <a:lstStyle/>
          <a:p>
            <a:pPr>
              <a:lnSpc>
                <a:spcPts val="3600"/>
              </a:lnSpc>
            </a:pPr>
            <a:endParaRPr lang="en-US" sz="3600" dirty="0" smtClean="0">
              <a:solidFill>
                <a:srgbClr val="1546BA"/>
              </a:solidFill>
              <a:latin typeface="Libre Franklin Light"/>
            </a:endParaRPr>
          </a:p>
          <a:p>
            <a:pPr>
              <a:lnSpc>
                <a:spcPts val="3600"/>
              </a:lnSpc>
            </a:pPr>
            <a:r>
              <a:rPr lang="en-US" sz="3600" dirty="0" err="1" smtClean="0">
                <a:solidFill>
                  <a:srgbClr val="1546BA"/>
                </a:solidFill>
                <a:latin typeface="Libre Franklin Light"/>
              </a:rPr>
              <a:t>Config</a:t>
            </a:r>
            <a:r>
              <a:rPr lang="en-US" sz="3600" dirty="0" smtClean="0">
                <a:solidFill>
                  <a:srgbClr val="1546BA"/>
                </a:solidFill>
                <a:latin typeface="Libre Franklin Light"/>
              </a:rPr>
              <a:t> file</a:t>
            </a: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it-IT" sz="3600" dirty="0" err="1" smtClean="0"/>
              <a:t>create_app</a:t>
            </a:r>
            <a:r>
              <a:rPr lang="it-IT" sz="3600" dirty="0" smtClean="0"/>
              <a:t>()</a:t>
            </a:r>
            <a:endParaRPr lang="it-IT" sz="3600" dirty="0"/>
          </a:p>
          <a:p>
            <a:pPr>
              <a:lnSpc>
                <a:spcPts val="3600"/>
              </a:lnSpc>
            </a:pPr>
            <a:r>
              <a:rPr lang="en-US" sz="3600" dirty="0" smtClean="0">
                <a:solidFill>
                  <a:srgbClr val="1546BA"/>
                </a:solidFill>
                <a:latin typeface="Libre Franklin Light"/>
              </a:rPr>
              <a:t>Application factory – </a:t>
            </a:r>
            <a:br>
              <a:rPr lang="en-US" sz="3600" dirty="0" smtClean="0">
                <a:solidFill>
                  <a:srgbClr val="1546BA"/>
                </a:solidFill>
                <a:latin typeface="Libre Franklin Light"/>
              </a:rPr>
            </a:br>
            <a:r>
              <a:rPr lang="en-US" sz="2400" dirty="0" smtClean="0">
                <a:solidFill>
                  <a:srgbClr val="1546BA"/>
                </a:solidFill>
                <a:latin typeface="Libre Franklin Light"/>
              </a:rPr>
              <a:t>- Design pattern “</a:t>
            </a:r>
            <a:r>
              <a:rPr lang="en-US" sz="2400" dirty="0" err="1" smtClean="0">
                <a:solidFill>
                  <a:srgbClr val="1546BA"/>
                </a:solidFill>
                <a:latin typeface="Libre Franklin Light"/>
              </a:rPr>
              <a:t>creazionale</a:t>
            </a:r>
            <a:r>
              <a:rPr lang="en-US" sz="2400" dirty="0" smtClean="0">
                <a:solidFill>
                  <a:srgbClr val="1546BA"/>
                </a:solidFill>
                <a:latin typeface="Libre Franklin Light"/>
              </a:rPr>
              <a:t>”</a:t>
            </a:r>
          </a:p>
        </p:txBody>
      </p:sp>
      <p:pic>
        <p:nvPicPr>
          <p:cNvPr id="5" name="Immagine 4"/>
          <p:cNvPicPr>
            <a:picLocks noChangeAspect="1"/>
          </p:cNvPicPr>
          <p:nvPr/>
        </p:nvPicPr>
        <p:blipFill>
          <a:blip r:embed="rId3"/>
          <a:stretch>
            <a:fillRect/>
          </a:stretch>
        </p:blipFill>
        <p:spPr>
          <a:xfrm>
            <a:off x="533400" y="4884650"/>
            <a:ext cx="7339973" cy="3007103"/>
          </a:xfrm>
          <a:prstGeom prst="rect">
            <a:avLst/>
          </a:prstGeom>
        </p:spPr>
      </p:pic>
      <p:pic>
        <p:nvPicPr>
          <p:cNvPr id="6" name="Immagine 5"/>
          <p:cNvPicPr>
            <a:picLocks noChangeAspect="1"/>
          </p:cNvPicPr>
          <p:nvPr/>
        </p:nvPicPr>
        <p:blipFill>
          <a:blip r:embed="rId4"/>
          <a:stretch>
            <a:fillRect/>
          </a:stretch>
        </p:blipFill>
        <p:spPr>
          <a:xfrm>
            <a:off x="8305800" y="4589203"/>
            <a:ext cx="9123972" cy="3597995"/>
          </a:xfrm>
          <a:prstGeom prst="rect">
            <a:avLst/>
          </a:prstGeom>
        </p:spPr>
      </p:pic>
    </p:spTree>
    <p:extLst>
      <p:ext uri="{BB962C8B-B14F-4D97-AF65-F5344CB8AC3E}">
        <p14:creationId xmlns:p14="http://schemas.microsoft.com/office/powerpoint/2010/main" val="280655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Design Patterns</a:t>
            </a:r>
            <a:endParaRPr lang="en-US" sz="5013" spc="80" dirty="0">
              <a:solidFill>
                <a:srgbClr val="011C5D"/>
              </a:solidFill>
              <a:latin typeface="Montserrat Classic Bold"/>
            </a:endParaRPr>
          </a:p>
        </p:txBody>
      </p:sp>
      <p:pic>
        <p:nvPicPr>
          <p:cNvPr id="9" name="Immagine 8"/>
          <p:cNvPicPr>
            <a:picLocks noChangeAspect="1"/>
          </p:cNvPicPr>
          <p:nvPr/>
        </p:nvPicPr>
        <p:blipFill>
          <a:blip r:embed="rId3"/>
          <a:stretch>
            <a:fillRect/>
          </a:stretch>
        </p:blipFill>
        <p:spPr>
          <a:xfrm>
            <a:off x="1558499" y="2560701"/>
            <a:ext cx="7547360" cy="5644254"/>
          </a:xfrm>
          <a:prstGeom prst="rect">
            <a:avLst/>
          </a:prstGeom>
        </p:spPr>
      </p:pic>
      <p:pic>
        <p:nvPicPr>
          <p:cNvPr id="10" name="Immagine 9"/>
          <p:cNvPicPr>
            <a:picLocks noChangeAspect="1"/>
          </p:cNvPicPr>
          <p:nvPr/>
        </p:nvPicPr>
        <p:blipFill>
          <a:blip r:embed="rId4"/>
          <a:stretch>
            <a:fillRect/>
          </a:stretch>
        </p:blipFill>
        <p:spPr>
          <a:xfrm>
            <a:off x="9325418" y="2462329"/>
            <a:ext cx="8880852" cy="7072874"/>
          </a:xfrm>
          <a:prstGeom prst="rect">
            <a:avLst/>
          </a:prstGeom>
        </p:spPr>
      </p:pic>
    </p:spTree>
    <p:extLst>
      <p:ext uri="{BB962C8B-B14F-4D97-AF65-F5344CB8AC3E}">
        <p14:creationId xmlns:p14="http://schemas.microsoft.com/office/powerpoint/2010/main" val="143733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86882" y="2304994"/>
            <a:ext cx="6274313" cy="795335"/>
          </a:xfrm>
          <a:prstGeom prst="rect">
            <a:avLst/>
          </a:prstGeom>
        </p:spPr>
        <p:txBody>
          <a:bodyPr lIns="0" tIns="0" rIns="0" bIns="0" rtlCol="0" anchor="t">
            <a:spAutoFit/>
          </a:bodyPr>
          <a:lstStyle/>
          <a:p>
            <a:pPr>
              <a:lnSpc>
                <a:spcPts val="5999"/>
              </a:lnSpc>
            </a:pPr>
            <a:r>
              <a:rPr lang="en-US" sz="6000" spc="96">
                <a:solidFill>
                  <a:srgbClr val="011C5D"/>
                </a:solidFill>
                <a:latin typeface="Montserrat Classic Bold"/>
              </a:rPr>
              <a:t>Agenda</a:t>
            </a:r>
          </a:p>
        </p:txBody>
      </p:sp>
      <p:sp>
        <p:nvSpPr>
          <p:cNvPr id="3" name="TextBox 3"/>
          <p:cNvSpPr txBox="1"/>
          <p:nvPr/>
        </p:nvSpPr>
        <p:spPr>
          <a:xfrm>
            <a:off x="9886882" y="4050037"/>
            <a:ext cx="327629" cy="3860031"/>
          </a:xfrm>
          <a:prstGeom prst="rect">
            <a:avLst/>
          </a:prstGeom>
        </p:spPr>
        <p:txBody>
          <a:bodyPr lIns="0" tIns="0" rIns="0" bIns="0" rtlCol="0" anchor="t">
            <a:spAutoFit/>
          </a:bodyPr>
          <a:lstStyle/>
          <a:p>
            <a:pPr algn="r">
              <a:lnSpc>
                <a:spcPts val="4250"/>
              </a:lnSpc>
            </a:pPr>
            <a:r>
              <a:rPr lang="en-US" sz="1700" dirty="0">
                <a:solidFill>
                  <a:srgbClr val="1546BA"/>
                </a:solidFill>
                <a:latin typeface="Libre Franklin Bold"/>
              </a:rPr>
              <a:t>01</a:t>
            </a:r>
          </a:p>
          <a:p>
            <a:pPr algn="r">
              <a:lnSpc>
                <a:spcPts val="4250"/>
              </a:lnSpc>
            </a:pPr>
            <a:r>
              <a:rPr lang="en-US" sz="1700" dirty="0">
                <a:solidFill>
                  <a:srgbClr val="1546BA"/>
                </a:solidFill>
                <a:latin typeface="Libre Franklin Bold"/>
              </a:rPr>
              <a:t>02</a:t>
            </a:r>
          </a:p>
          <a:p>
            <a:pPr algn="r">
              <a:lnSpc>
                <a:spcPts val="4250"/>
              </a:lnSpc>
            </a:pPr>
            <a:r>
              <a:rPr lang="en-US" sz="1700" dirty="0">
                <a:solidFill>
                  <a:srgbClr val="1546BA"/>
                </a:solidFill>
                <a:latin typeface="Libre Franklin Bold"/>
              </a:rPr>
              <a:t>03</a:t>
            </a:r>
          </a:p>
          <a:p>
            <a:pPr algn="r">
              <a:lnSpc>
                <a:spcPts val="4250"/>
              </a:lnSpc>
            </a:pPr>
            <a:r>
              <a:rPr lang="en-US" sz="1700" dirty="0" smtClean="0">
                <a:solidFill>
                  <a:srgbClr val="1546BA"/>
                </a:solidFill>
                <a:latin typeface="Libre Franklin Bold"/>
              </a:rPr>
              <a:t>04</a:t>
            </a:r>
          </a:p>
          <a:p>
            <a:pPr algn="r">
              <a:lnSpc>
                <a:spcPts val="4250"/>
              </a:lnSpc>
            </a:pPr>
            <a:r>
              <a:rPr lang="en-US" sz="1700" dirty="0" smtClean="0">
                <a:solidFill>
                  <a:srgbClr val="1546BA"/>
                </a:solidFill>
                <a:latin typeface="Libre Franklin Bold"/>
              </a:rPr>
              <a:t>05</a:t>
            </a:r>
            <a:endParaRPr lang="en-US" sz="1700" dirty="0">
              <a:solidFill>
                <a:srgbClr val="1546BA"/>
              </a:solidFill>
              <a:latin typeface="Libre Franklin Bold"/>
            </a:endParaRPr>
          </a:p>
          <a:p>
            <a:pPr algn="r">
              <a:lnSpc>
                <a:spcPts val="4250"/>
              </a:lnSpc>
            </a:pPr>
            <a:r>
              <a:rPr lang="en-US" sz="1700" dirty="0" smtClean="0">
                <a:solidFill>
                  <a:srgbClr val="1546BA"/>
                </a:solidFill>
                <a:latin typeface="Libre Franklin Bold"/>
              </a:rPr>
              <a:t>06</a:t>
            </a:r>
          </a:p>
          <a:p>
            <a:pPr algn="r">
              <a:lnSpc>
                <a:spcPts val="4250"/>
              </a:lnSpc>
            </a:pPr>
            <a:r>
              <a:rPr lang="en-US" sz="1700" dirty="0" smtClean="0">
                <a:solidFill>
                  <a:srgbClr val="1546BA"/>
                </a:solidFill>
                <a:latin typeface="Libre Franklin Bold"/>
              </a:rPr>
              <a:t>07</a:t>
            </a:r>
            <a:endParaRPr lang="en-US" sz="1700" dirty="0">
              <a:solidFill>
                <a:srgbClr val="1546BA"/>
              </a:solidFill>
              <a:latin typeface="Libre Franklin Bold"/>
            </a:endParaRPr>
          </a:p>
        </p:txBody>
      </p:sp>
      <p:sp>
        <p:nvSpPr>
          <p:cNvPr id="4" name="TextBox 4"/>
          <p:cNvSpPr txBox="1"/>
          <p:nvPr/>
        </p:nvSpPr>
        <p:spPr>
          <a:xfrm>
            <a:off x="10520516" y="4050037"/>
            <a:ext cx="5640678" cy="3860031"/>
          </a:xfrm>
          <a:prstGeom prst="rect">
            <a:avLst/>
          </a:prstGeom>
        </p:spPr>
        <p:txBody>
          <a:bodyPr lIns="0" tIns="0" rIns="0" bIns="0" rtlCol="0" anchor="t">
            <a:spAutoFit/>
          </a:bodyPr>
          <a:lstStyle/>
          <a:p>
            <a:pPr>
              <a:lnSpc>
                <a:spcPts val="4250"/>
              </a:lnSpc>
            </a:pPr>
            <a:r>
              <a:rPr lang="en-US" sz="1700" u="sng" dirty="0" err="1">
                <a:solidFill>
                  <a:srgbClr val="1546BA"/>
                </a:solidFill>
                <a:latin typeface="Libre Franklin Light"/>
              </a:rPr>
              <a:t>Introduzione</a:t>
            </a:r>
            <a:r>
              <a:rPr lang="en-US" sz="1700" u="sng" dirty="0">
                <a:solidFill>
                  <a:srgbClr val="1546BA"/>
                </a:solidFill>
                <a:latin typeface="Libre Franklin Light"/>
              </a:rPr>
              <a:t> a Flask e Jinja2 base</a:t>
            </a:r>
          </a:p>
          <a:p>
            <a:pPr>
              <a:lnSpc>
                <a:spcPts val="4250"/>
              </a:lnSpc>
            </a:pPr>
            <a:r>
              <a:rPr lang="en-US" sz="1700" u="sng" dirty="0" err="1">
                <a:solidFill>
                  <a:srgbClr val="1546BA"/>
                </a:solidFill>
                <a:latin typeface="Libre Franklin Light"/>
              </a:rPr>
              <a:t>Jinja</a:t>
            </a:r>
            <a:r>
              <a:rPr lang="en-US" sz="1700" u="sng" dirty="0">
                <a:solidFill>
                  <a:srgbClr val="1546BA"/>
                </a:solidFill>
                <a:latin typeface="Libre Franklin Light"/>
              </a:rPr>
              <a:t> </a:t>
            </a:r>
            <a:r>
              <a:rPr lang="en-US" sz="1700" u="sng" dirty="0" err="1">
                <a:solidFill>
                  <a:srgbClr val="1546BA"/>
                </a:solidFill>
                <a:latin typeface="Libre Franklin Light"/>
              </a:rPr>
              <a:t>avanzato</a:t>
            </a:r>
            <a:r>
              <a:rPr lang="en-US" sz="1700" u="sng" dirty="0">
                <a:solidFill>
                  <a:srgbClr val="1546BA"/>
                </a:solidFill>
                <a:latin typeface="Libre Franklin Light"/>
              </a:rPr>
              <a:t>, Bootstrap, Forms</a:t>
            </a:r>
          </a:p>
          <a:p>
            <a:pPr>
              <a:lnSpc>
                <a:spcPts val="4250"/>
              </a:lnSpc>
            </a:pPr>
            <a:r>
              <a:rPr lang="en-US" sz="1700" u="sng" dirty="0">
                <a:solidFill>
                  <a:srgbClr val="1546BA"/>
                </a:solidFill>
                <a:latin typeface="Libre Franklin Light"/>
              </a:rPr>
              <a:t>Flask con Database</a:t>
            </a:r>
          </a:p>
          <a:p>
            <a:pPr>
              <a:lnSpc>
                <a:spcPts val="4250"/>
              </a:lnSpc>
            </a:pPr>
            <a:r>
              <a:rPr lang="en-US" sz="1700" u="sng" dirty="0" smtClean="0">
                <a:solidFill>
                  <a:srgbClr val="1546BA"/>
                </a:solidFill>
                <a:latin typeface="Libre Franklin Light"/>
              </a:rPr>
              <a:t>Review con Andrea</a:t>
            </a:r>
          </a:p>
          <a:p>
            <a:pPr>
              <a:lnSpc>
                <a:spcPts val="4250"/>
              </a:lnSpc>
            </a:pPr>
            <a:r>
              <a:rPr lang="en-US" sz="1700" u="sng" dirty="0" smtClean="0">
                <a:solidFill>
                  <a:srgbClr val="1546BA"/>
                </a:solidFill>
                <a:latin typeface="Libre Franklin Light"/>
              </a:rPr>
              <a:t>Review con Mario</a:t>
            </a:r>
          </a:p>
          <a:p>
            <a:pPr>
              <a:lnSpc>
                <a:spcPts val="4250"/>
              </a:lnSpc>
            </a:pPr>
            <a:r>
              <a:rPr lang="en-US" sz="1700" u="sng" dirty="0" err="1" smtClean="0">
                <a:solidFill>
                  <a:srgbClr val="1546BA"/>
                </a:solidFill>
                <a:latin typeface="Libre Franklin Light"/>
              </a:rPr>
              <a:t>Grandi</a:t>
            </a:r>
            <a:r>
              <a:rPr lang="en-US" sz="1700" u="sng" dirty="0" smtClean="0">
                <a:solidFill>
                  <a:srgbClr val="1546BA"/>
                </a:solidFill>
                <a:latin typeface="Libre Franklin Light"/>
              </a:rPr>
              <a:t> </a:t>
            </a:r>
            <a:r>
              <a:rPr lang="en-US" sz="1700" u="sng" dirty="0" err="1">
                <a:solidFill>
                  <a:srgbClr val="1546BA"/>
                </a:solidFill>
                <a:latin typeface="Libre Franklin Light"/>
              </a:rPr>
              <a:t>applicazioni</a:t>
            </a:r>
            <a:r>
              <a:rPr lang="en-US" sz="1700" u="sng" dirty="0">
                <a:solidFill>
                  <a:srgbClr val="1546BA"/>
                </a:solidFill>
                <a:latin typeface="Libre Franklin Light"/>
              </a:rPr>
              <a:t> con Flask</a:t>
            </a:r>
          </a:p>
          <a:p>
            <a:pPr>
              <a:lnSpc>
                <a:spcPts val="4250"/>
              </a:lnSpc>
            </a:pPr>
            <a:r>
              <a:rPr lang="en-US" sz="1700" dirty="0">
                <a:solidFill>
                  <a:srgbClr val="1546BA"/>
                </a:solidFill>
                <a:latin typeface="Libre Franklin Light"/>
              </a:rPr>
              <a:t>REST Backend e </a:t>
            </a:r>
            <a:r>
              <a:rPr lang="en-US" sz="1700" dirty="0" err="1">
                <a:solidFill>
                  <a:srgbClr val="1546BA"/>
                </a:solidFill>
                <a:latin typeface="Libre Franklin Light"/>
              </a:rPr>
              <a:t>concetti</a:t>
            </a:r>
            <a:r>
              <a:rPr lang="en-US" sz="1700" dirty="0">
                <a:solidFill>
                  <a:srgbClr val="1546BA"/>
                </a:solidFill>
                <a:latin typeface="Libre Franklin Light"/>
              </a:rPr>
              <a:t> </a:t>
            </a:r>
            <a:r>
              <a:rPr lang="en-US" sz="1700" dirty="0" err="1">
                <a:solidFill>
                  <a:srgbClr val="1546BA"/>
                </a:solidFill>
                <a:latin typeface="Libre Franklin Light"/>
              </a:rPr>
              <a:t>avanzati</a:t>
            </a:r>
            <a:endParaRPr lang="en-US" sz="1700" dirty="0">
              <a:solidFill>
                <a:srgbClr val="1546BA"/>
              </a:solidFill>
              <a:latin typeface="Libre Franklin Light"/>
            </a:endParaRPr>
          </a:p>
        </p:txBody>
      </p:sp>
      <p:sp>
        <p:nvSpPr>
          <p:cNvPr id="5" name="TextBox 5"/>
          <p:cNvSpPr txBox="1"/>
          <p:nvPr/>
        </p:nvSpPr>
        <p:spPr>
          <a:xfrm>
            <a:off x="9886882" y="3408057"/>
            <a:ext cx="6274313" cy="463626"/>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Incontri e lezioni</a:t>
            </a:r>
          </a:p>
        </p:txBody>
      </p:sp>
      <p:sp>
        <p:nvSpPr>
          <p:cNvPr id="6" name="TextBox 6"/>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02</a:t>
            </a:r>
          </a:p>
        </p:txBody>
      </p:sp>
      <p:pic>
        <p:nvPicPr>
          <p:cNvPr id="7" name="Picture 7"/>
          <p:cNvPicPr>
            <a:picLocks noChangeAspect="1"/>
          </p:cNvPicPr>
          <p:nvPr/>
        </p:nvPicPr>
        <p:blipFill>
          <a:blip r:embed="rId2"/>
          <a:srcRect l="18501" r="37432"/>
          <a:stretch>
            <a:fillRect/>
          </a:stretch>
        </p:blipFill>
        <p:spPr>
          <a:xfrm>
            <a:off x="1791656" y="-134539"/>
            <a:ext cx="6879841" cy="10421539"/>
          </a:xfrm>
          <a:prstGeom prst="rect">
            <a:avLst/>
          </a:prstGeom>
        </p:spPr>
      </p:pic>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3505200" y="1973754"/>
            <a:ext cx="10890296" cy="7744533"/>
          </a:xfrm>
          <a:prstGeom prst="rect">
            <a:avLst/>
          </a:prstGeom>
        </p:spPr>
      </p:pic>
    </p:spTree>
    <p:extLst>
      <p:ext uri="{BB962C8B-B14F-4D97-AF65-F5344CB8AC3E}">
        <p14:creationId xmlns:p14="http://schemas.microsoft.com/office/powerpoint/2010/main" val="341492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 -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pic>
        <p:nvPicPr>
          <p:cNvPr id="6" name="Immagine 5"/>
          <p:cNvPicPr>
            <a:picLocks noChangeAspect="1"/>
          </p:cNvPicPr>
          <p:nvPr/>
        </p:nvPicPr>
        <p:blipFill>
          <a:blip r:embed="rId3"/>
          <a:stretch>
            <a:fillRect/>
          </a:stretch>
        </p:blipFill>
        <p:spPr>
          <a:xfrm>
            <a:off x="11201400" y="2413469"/>
            <a:ext cx="5602310" cy="7182448"/>
          </a:xfrm>
          <a:prstGeom prst="rect">
            <a:avLst/>
          </a:prstGeom>
        </p:spPr>
      </p:pic>
      <p:pic>
        <p:nvPicPr>
          <p:cNvPr id="8" name="Immagine 7"/>
          <p:cNvPicPr>
            <a:picLocks noChangeAspect="1"/>
          </p:cNvPicPr>
          <p:nvPr/>
        </p:nvPicPr>
        <p:blipFill>
          <a:blip r:embed="rId4"/>
          <a:stretch>
            <a:fillRect/>
          </a:stretch>
        </p:blipFill>
        <p:spPr>
          <a:xfrm>
            <a:off x="1489921" y="2295071"/>
            <a:ext cx="9059802" cy="7331674"/>
          </a:xfrm>
          <a:prstGeom prst="rect">
            <a:avLst/>
          </a:prstGeom>
        </p:spPr>
      </p:pic>
    </p:spTree>
    <p:extLst>
      <p:ext uri="{BB962C8B-B14F-4D97-AF65-F5344CB8AC3E}">
        <p14:creationId xmlns:p14="http://schemas.microsoft.com/office/powerpoint/2010/main" val="20536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1</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667000" y="2247900"/>
            <a:ext cx="13384493" cy="4763165"/>
          </a:xfrm>
          <a:prstGeom prst="rect">
            <a:avLst/>
          </a:prstGeom>
        </p:spPr>
      </p:pic>
      <p:pic>
        <p:nvPicPr>
          <p:cNvPr id="6" name="Immagine 5"/>
          <p:cNvPicPr>
            <a:picLocks noChangeAspect="1"/>
          </p:cNvPicPr>
          <p:nvPr/>
        </p:nvPicPr>
        <p:blipFill>
          <a:blip r:embed="rId4"/>
          <a:stretch>
            <a:fillRect/>
          </a:stretch>
        </p:blipFill>
        <p:spPr>
          <a:xfrm>
            <a:off x="10210800" y="6362700"/>
            <a:ext cx="7386255" cy="3874217"/>
          </a:xfrm>
          <a:prstGeom prst="rect">
            <a:avLst/>
          </a:prstGeom>
        </p:spPr>
      </p:pic>
    </p:spTree>
    <p:extLst>
      <p:ext uri="{BB962C8B-B14F-4D97-AF65-F5344CB8AC3E}">
        <p14:creationId xmlns:p14="http://schemas.microsoft.com/office/powerpoint/2010/main" val="180489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2</a:t>
            </a:r>
            <a:endParaRPr lang="en-US" sz="5013" spc="80" dirty="0">
              <a:solidFill>
                <a:srgbClr val="011C5D"/>
              </a:solidFill>
              <a:latin typeface="Montserrat Classic Bold"/>
            </a:endParaRPr>
          </a:p>
        </p:txBody>
      </p:sp>
      <p:pic>
        <p:nvPicPr>
          <p:cNvPr id="8" name="Immagine 7"/>
          <p:cNvPicPr>
            <a:picLocks noChangeAspect="1"/>
          </p:cNvPicPr>
          <p:nvPr/>
        </p:nvPicPr>
        <p:blipFill>
          <a:blip r:embed="rId3"/>
          <a:stretch>
            <a:fillRect/>
          </a:stretch>
        </p:blipFill>
        <p:spPr>
          <a:xfrm>
            <a:off x="3886200" y="2857500"/>
            <a:ext cx="10888595" cy="4458322"/>
          </a:xfrm>
          <a:prstGeom prst="rect">
            <a:avLst/>
          </a:prstGeom>
        </p:spPr>
      </p:pic>
    </p:spTree>
    <p:extLst>
      <p:ext uri="{BB962C8B-B14F-4D97-AF65-F5344CB8AC3E}">
        <p14:creationId xmlns:p14="http://schemas.microsoft.com/office/powerpoint/2010/main" val="2782630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3</a:t>
            </a:r>
            <a:endParaRPr lang="en-US" sz="5013" spc="80" dirty="0">
              <a:solidFill>
                <a:srgbClr val="011C5D"/>
              </a:solidFill>
              <a:latin typeface="Montserrat Classic Bold"/>
            </a:endParaRPr>
          </a:p>
        </p:txBody>
      </p:sp>
      <p:sp>
        <p:nvSpPr>
          <p:cNvPr id="9" name="TextBox 11"/>
          <p:cNvSpPr txBox="1"/>
          <p:nvPr/>
        </p:nvSpPr>
        <p:spPr>
          <a:xfrm>
            <a:off x="2819400" y="2405386"/>
            <a:ext cx="8240629" cy="230832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Integrazione</a:t>
            </a:r>
            <a:r>
              <a:rPr lang="en-US" sz="3600" dirty="0" smtClean="0">
                <a:solidFill>
                  <a:srgbClr val="1546BA"/>
                </a:solidFill>
                <a:latin typeface="Libre Franklin Light"/>
              </a:rPr>
              <a:t> con Flask</a:t>
            </a:r>
          </a:p>
          <a:p>
            <a:pPr>
              <a:lnSpc>
                <a:spcPts val="3600"/>
              </a:lnSpc>
            </a:pPr>
            <a:endParaRPr lang="en-US" sz="3600" dirty="0">
              <a:solidFill>
                <a:srgbClr val="1546BA"/>
              </a:solidFill>
              <a:latin typeface="Libre Franklin Light"/>
            </a:endParaRPr>
          </a:p>
          <a:p>
            <a:pPr>
              <a:lnSpc>
                <a:spcPts val="3600"/>
              </a:lnSpc>
            </a:pPr>
            <a:r>
              <a:rPr lang="en-US" sz="2400" dirty="0" smtClean="0">
                <a:solidFill>
                  <a:srgbClr val="1546BA"/>
                </a:solidFill>
                <a:latin typeface="Libre Franklin Light"/>
              </a:rPr>
              <a:t>Decorator in app.py -&gt; flask test</a:t>
            </a: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Package test</a:t>
            </a:r>
          </a:p>
        </p:txBody>
      </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Tree>
    <p:extLst>
      <p:ext uri="{BB962C8B-B14F-4D97-AF65-F5344CB8AC3E}">
        <p14:creationId xmlns:p14="http://schemas.microsoft.com/office/powerpoint/2010/main" val="325114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7848302"/>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Autenticazione</a:t>
            </a:r>
            <a:r>
              <a:rPr lang="en-US" sz="3600" dirty="0" smtClean="0">
                <a:solidFill>
                  <a:srgbClr val="1546BA"/>
                </a:solidFill>
                <a:latin typeface="Libre Franklin Light"/>
              </a:rPr>
              <a:t> e modulo login </a:t>
            </a:r>
          </a:p>
          <a:p>
            <a:pPr>
              <a:lnSpc>
                <a:spcPts val="3600"/>
              </a:lnSpc>
            </a:pPr>
            <a:r>
              <a:rPr lang="en-US" sz="3600" dirty="0" smtClean="0">
                <a:solidFill>
                  <a:srgbClr val="1546BA"/>
                </a:solidFill>
                <a:latin typeface="Libre Franklin Light"/>
              </a:rPr>
              <a:t>(</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p>
          <a:p>
            <a:pPr>
              <a:lnSpc>
                <a:spcPts val="3600"/>
              </a:lnSpc>
            </a:pPr>
            <a:endParaRPr lang="en-US" sz="36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non </a:t>
            </a:r>
            <a:r>
              <a:rPr lang="en-US" sz="2000" dirty="0" err="1" smtClean="0">
                <a:solidFill>
                  <a:srgbClr val="1546BA"/>
                </a:solidFill>
                <a:latin typeface="Libre Franklin Light"/>
              </a:rPr>
              <a:t>autenticati</a:t>
            </a:r>
            <a:r>
              <a:rPr lang="en-US" sz="2000" dirty="0" smtClean="0">
                <a:solidFill>
                  <a:srgbClr val="1546BA"/>
                </a:solidFill>
                <a:latin typeface="Libre Franklin Light"/>
              </a:rPr>
              <a:t>:</a:t>
            </a:r>
          </a:p>
          <a:p>
            <a:pPr marL="342900" indent="-342900">
              <a:lnSpc>
                <a:spcPts val="3600"/>
              </a:lnSpc>
              <a:buFontTx/>
              <a:buChar char="-"/>
            </a:pPr>
            <a:r>
              <a:rPr lang="en-US" sz="2000" dirty="0" err="1" smtClean="0">
                <a:solidFill>
                  <a:srgbClr val="1546BA"/>
                </a:solidFill>
                <a:latin typeface="Libre Franklin Light"/>
              </a:rPr>
              <a:t>Prossime</a:t>
            </a:r>
            <a:r>
              <a:rPr lang="en-US" sz="2000" dirty="0" smtClean="0">
                <a:solidFill>
                  <a:srgbClr val="1546BA"/>
                </a:solidFill>
                <a:latin typeface="Libre Franklin Light"/>
              </a:rPr>
              <a:t> </a:t>
            </a:r>
            <a:r>
              <a:rPr lang="en-US" sz="2000" dirty="0" err="1" smtClean="0">
                <a:solidFill>
                  <a:srgbClr val="1546BA"/>
                </a:solidFill>
                <a:latin typeface="Libre Franklin Light"/>
              </a:rPr>
              <a:t>serate</a:t>
            </a:r>
            <a:endParaRPr lang="en-US" sz="2000" dirty="0" smtClean="0">
              <a:solidFill>
                <a:srgbClr val="1546BA"/>
              </a:solidFill>
              <a:latin typeface="Libre Franklin Light"/>
            </a:endParaRPr>
          </a:p>
          <a:p>
            <a:pPr marL="342900" indent="-342900">
              <a:lnSpc>
                <a:spcPts val="3600"/>
              </a:lnSpc>
              <a:buFontTx/>
              <a:buChar char="-"/>
            </a:pPr>
            <a:r>
              <a:rPr lang="en-US" sz="2000" dirty="0" err="1" smtClean="0">
                <a:solidFill>
                  <a:srgbClr val="1546BA"/>
                </a:solidFill>
                <a:latin typeface="Libre Franklin Light"/>
              </a:rPr>
              <a:t>Lista</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lettura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autenticati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scrittura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amministratori</a:t>
            </a:r>
            <a:endParaRPr lang="en-US" sz="20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 </a:t>
            </a:r>
            <a:r>
              <a:rPr lang="en-US" sz="2000" dirty="0" err="1" smtClean="0">
                <a:solidFill>
                  <a:srgbClr val="1546BA"/>
                </a:solidFill>
                <a:latin typeface="Libre Franklin Light"/>
              </a:rPr>
              <a:t>Gestione</a:t>
            </a:r>
            <a:r>
              <a:rPr lang="en-US" sz="2000" dirty="0" smtClean="0">
                <a:solidFill>
                  <a:srgbClr val="1546BA"/>
                </a:solidFill>
                <a:latin typeface="Libre Franklin Light"/>
              </a:rPr>
              <a:t> tag, </a:t>
            </a:r>
            <a:r>
              <a:rPr lang="en-US" sz="2000" dirty="0" err="1" smtClean="0">
                <a:solidFill>
                  <a:srgbClr val="1546BA"/>
                </a:solidFill>
                <a:latin typeface="Libre Franklin Light"/>
              </a:rPr>
              <a:t>serate</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Gestione</a:t>
            </a:r>
            <a:r>
              <a:rPr lang="en-US" sz="3600" dirty="0" smtClean="0">
                <a:solidFill>
                  <a:srgbClr val="1546BA"/>
                </a:solidFill>
                <a:latin typeface="Libre Franklin Light"/>
              </a:rPr>
              <a:t> blog (</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363035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7</a:t>
            </a: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Autenticazione</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Blueprint </a:t>
            </a:r>
            <a:r>
              <a:rPr lang="en-US" sz="2400" spc="48" dirty="0" err="1" smtClean="0">
                <a:solidFill>
                  <a:srgbClr val="1546BA"/>
                </a:solidFill>
                <a:latin typeface="Libre Franklin Light"/>
              </a:rPr>
              <a:t>Utenti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a:solidFill>
                  <a:srgbClr val="1546BA"/>
                </a:solidFill>
                <a:latin typeface="Libre Franklin Light"/>
              </a:rPr>
              <a:t>Blueprint </a:t>
            </a:r>
            <a:r>
              <a:rPr lang="en-US" sz="2400" spc="48" dirty="0" err="1">
                <a:solidFill>
                  <a:srgbClr val="1546BA"/>
                </a:solidFill>
                <a:latin typeface="Libre Franklin Light"/>
              </a:rPr>
              <a:t>Ruoli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err="1" smtClean="0">
                <a:solidFill>
                  <a:srgbClr val="1546BA"/>
                </a:solidFill>
                <a:latin typeface="Libre Franklin Light"/>
              </a:rPr>
              <a:t>Gestione</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tutti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gli</a:t>
            </a:r>
            <a:r>
              <a:rPr lang="en-US" sz="2400" spc="48" dirty="0" smtClean="0">
                <a:solidFill>
                  <a:srgbClr val="1546BA"/>
                </a:solidFill>
                <a:latin typeface="Libre Franklin Light"/>
              </a:rPr>
              <a:t> step</a:t>
            </a:r>
          </a:p>
          <a:p>
            <a:pPr marL="1432560" lvl="3" indent="-259080">
              <a:lnSpc>
                <a:spcPts val="4800"/>
              </a:lnSpc>
              <a:buFont typeface="Arial"/>
              <a:buChar char="•"/>
            </a:pPr>
            <a:r>
              <a:rPr lang="en-US" sz="2400" spc="48" dirty="0" smtClean="0">
                <a:solidFill>
                  <a:srgbClr val="1546BA"/>
                </a:solidFill>
                <a:latin typeface="Libre Franklin Light"/>
              </a:rPr>
              <a:t>Hash password</a:t>
            </a:r>
          </a:p>
          <a:p>
            <a:pPr marL="1432560" lvl="3" indent="-259080">
              <a:lnSpc>
                <a:spcPts val="4800"/>
              </a:lnSpc>
              <a:buFont typeface="Arial"/>
              <a:buChar char="•"/>
            </a:pPr>
            <a:r>
              <a:rPr lang="en-US" sz="2400" spc="48" dirty="0" smtClean="0">
                <a:solidFill>
                  <a:srgbClr val="1546BA"/>
                </a:solidFill>
                <a:latin typeface="Libre Franklin Light"/>
              </a:rPr>
              <a:t>Flask-Login</a:t>
            </a:r>
          </a:p>
          <a:p>
            <a:pPr marL="975360" lvl="2" indent="-259080">
              <a:lnSpc>
                <a:spcPts val="4800"/>
              </a:lnSpc>
              <a:buFont typeface="Arial"/>
              <a:buChar char="•"/>
            </a:pPr>
            <a:r>
              <a:rPr lang="en-US" sz="2400" spc="48" dirty="0" err="1" smtClean="0">
                <a:solidFill>
                  <a:srgbClr val="1546BA"/>
                </a:solidFill>
                <a:latin typeface="Libre Franklin Light"/>
              </a:rPr>
              <a:t>Invio</a:t>
            </a:r>
            <a:r>
              <a:rPr lang="en-US" sz="2400" spc="48" dirty="0" smtClean="0">
                <a:solidFill>
                  <a:srgbClr val="1546BA"/>
                </a:solidFill>
                <a:latin typeface="Libre Franklin Light"/>
              </a:rPr>
              <a:t> mail</a:t>
            </a:r>
          </a:p>
          <a:p>
            <a:pPr marL="1432560" lvl="3" indent="-259080">
              <a:lnSpc>
                <a:spcPts val="4800"/>
              </a:lnSpc>
              <a:buFont typeface="Arial"/>
              <a:buChar char="•"/>
            </a:pPr>
            <a:r>
              <a:rPr lang="en-US" sz="2400" spc="48" dirty="0">
                <a:solidFill>
                  <a:srgbClr val="1546BA"/>
                </a:solidFill>
                <a:latin typeface="Libre Franklin Light"/>
              </a:rPr>
              <a:t>Token </a:t>
            </a:r>
            <a:r>
              <a:rPr lang="en-US" sz="2400" spc="48" dirty="0" err="1" smtClean="0">
                <a:solidFill>
                  <a:srgbClr val="1546BA"/>
                </a:solidFill>
                <a:latin typeface="Libre Franklin Light"/>
              </a:rPr>
              <a:t>conferma</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7</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a:t>• </a:t>
            </a:r>
            <a:r>
              <a:rPr lang="en-US" dirty="0" smtClean="0"/>
              <a:t>Flask-Login</a:t>
            </a:r>
            <a:r>
              <a:rPr lang="en-US" dirty="0"/>
              <a:t>: Management of user sessions for logged-in </a:t>
            </a:r>
            <a:r>
              <a:rPr lang="en-US" dirty="0" smtClean="0"/>
              <a:t>users (pip </a:t>
            </a:r>
            <a:r>
              <a:rPr lang="en-US" dirty="0"/>
              <a:t>install </a:t>
            </a:r>
            <a:r>
              <a:rPr lang="en-US" dirty="0" smtClean="0"/>
              <a:t>–U flask-login)</a:t>
            </a:r>
          </a:p>
          <a:p>
            <a:pPr>
              <a:lnSpc>
                <a:spcPts val="4800"/>
              </a:lnSpc>
            </a:pPr>
            <a:r>
              <a:rPr lang="en-US" dirty="0" smtClean="0"/>
              <a:t>• </a:t>
            </a:r>
            <a:r>
              <a:rPr lang="en-US" dirty="0" err="1"/>
              <a:t>Werkzeug</a:t>
            </a:r>
            <a:r>
              <a:rPr lang="en-US" dirty="0"/>
              <a:t>: Password hashing and verification (pip install -U </a:t>
            </a:r>
            <a:r>
              <a:rPr lang="en-US" dirty="0" err="1"/>
              <a:t>Werkzeug</a:t>
            </a:r>
            <a:r>
              <a:rPr lang="en-US" dirty="0"/>
              <a:t>)</a:t>
            </a:r>
            <a:endParaRPr lang="en-US" dirty="0" smtClean="0"/>
          </a:p>
          <a:p>
            <a:pPr>
              <a:lnSpc>
                <a:spcPts val="4800"/>
              </a:lnSpc>
            </a:pPr>
            <a:r>
              <a:rPr lang="en-US" dirty="0" smtClean="0"/>
              <a:t>• </a:t>
            </a:r>
            <a:r>
              <a:rPr lang="en-US" dirty="0" err="1"/>
              <a:t>itsdangerous</a:t>
            </a:r>
            <a:r>
              <a:rPr lang="en-US" dirty="0"/>
              <a:t>: Cryptographically secure token generation and verification (pip install -U </a:t>
            </a:r>
            <a:r>
              <a:rPr lang="en-US" dirty="0" err="1"/>
              <a:t>itsdangerous</a:t>
            </a:r>
            <a:r>
              <a:rPr lang="en-US" dirty="0" smtClean="0"/>
              <a:t>)</a:t>
            </a:r>
          </a:p>
          <a:p>
            <a:pPr>
              <a:lnSpc>
                <a:spcPts val="4800"/>
              </a:lnSpc>
            </a:pPr>
            <a:r>
              <a:rPr lang="en-US" dirty="0" smtClean="0"/>
              <a:t>• flask-email: </a:t>
            </a:r>
            <a:r>
              <a:rPr lang="en-US" dirty="0" err="1" smtClean="0"/>
              <a:t>Creazione</a:t>
            </a:r>
            <a:r>
              <a:rPr lang="en-US" dirty="0" smtClean="0"/>
              <a:t> e </a:t>
            </a:r>
            <a:r>
              <a:rPr lang="en-US" dirty="0" err="1" smtClean="0"/>
              <a:t>invio</a:t>
            </a:r>
            <a:r>
              <a:rPr lang="en-US" dirty="0" smtClean="0"/>
              <a:t> email </a:t>
            </a:r>
            <a:r>
              <a:rPr lang="en-US" dirty="0"/>
              <a:t>(pip install -U flask-email</a:t>
            </a:r>
            <a:r>
              <a:rPr lang="en-US" dirty="0" smtClean="0"/>
              <a:t>)</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a:solidFill>
                  <a:srgbClr val="1546BA"/>
                </a:solidFill>
                <a:latin typeface="Libre Franklin Light"/>
              </a:rPr>
              <a:t>8 – 9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09412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Nuovi</a:t>
            </a:r>
            <a:r>
              <a:rPr lang="en-US" sz="5013" spc="80" dirty="0" smtClean="0">
                <a:solidFill>
                  <a:srgbClr val="011C5D"/>
                </a:solidFill>
                <a:latin typeface="Montserrat Classic Bold"/>
              </a:rPr>
              <a:t> blueprints</a:t>
            </a:r>
            <a:endParaRPr lang="en-US" sz="5013" spc="80" dirty="0">
              <a:solidFill>
                <a:srgbClr val="011C5D"/>
              </a:solidFill>
              <a:latin typeface="Montserrat Classic Bold"/>
            </a:endParaRPr>
          </a:p>
        </p:txBody>
      </p:sp>
      <p:sp>
        <p:nvSpPr>
          <p:cNvPr id="9" name="TextBox 11"/>
          <p:cNvSpPr txBox="1"/>
          <p:nvPr/>
        </p:nvSpPr>
        <p:spPr>
          <a:xfrm>
            <a:off x="2819400" y="2405386"/>
            <a:ext cx="14554200" cy="3693319"/>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Utenti</a:t>
            </a:r>
            <a:r>
              <a:rPr lang="en-US" sz="3600" dirty="0" smtClean="0">
                <a:solidFill>
                  <a:srgbClr val="1546BA"/>
                </a:solidFill>
                <a:latin typeface="Libre Franklin Light"/>
              </a:rPr>
              <a:t> </a:t>
            </a:r>
            <a:r>
              <a:rPr lang="en-US" sz="3600" dirty="0">
                <a:solidFill>
                  <a:srgbClr val="1546BA"/>
                </a:solidFill>
                <a:latin typeface="Libre Franklin Light"/>
              </a:rPr>
              <a:t>(cap. </a:t>
            </a:r>
            <a:r>
              <a:rPr lang="en-US" sz="3600" dirty="0" smtClean="0">
                <a:solidFill>
                  <a:srgbClr val="1546BA"/>
                </a:solidFill>
                <a:latin typeface="Libre Franklin Light"/>
              </a:rPr>
              <a:t>8 </a:t>
            </a:r>
            <a:r>
              <a:rPr lang="en-US" sz="3600" dirty="0">
                <a:solidFill>
                  <a:srgbClr val="1546BA"/>
                </a:solidFill>
                <a:latin typeface="Libre Franklin Light"/>
              </a:rPr>
              <a:t>del </a:t>
            </a:r>
            <a:r>
              <a:rPr lang="en-US" sz="3600" dirty="0" err="1">
                <a:solidFill>
                  <a:srgbClr val="1546BA"/>
                </a:solidFill>
                <a:latin typeface="Libre Franklin Light"/>
              </a:rPr>
              <a:t>libro</a:t>
            </a:r>
            <a:r>
              <a:rPr lang="en-US" sz="3600" dirty="0">
                <a:solidFill>
                  <a:srgbClr val="1546BA"/>
                </a:solidFill>
                <a:latin typeface="Libre Franklin Light"/>
              </a:rPr>
              <a:t>) e </a:t>
            </a:r>
            <a:r>
              <a:rPr lang="en-US" sz="3600" dirty="0" err="1" smtClean="0">
                <a:solidFill>
                  <a:srgbClr val="1546BA"/>
                </a:solidFill>
                <a:latin typeface="Libre Franklin Light"/>
              </a:rPr>
              <a:t>Ruoli</a:t>
            </a:r>
            <a:r>
              <a:rPr lang="en-US" sz="3600" dirty="0" smtClean="0">
                <a:solidFill>
                  <a:srgbClr val="1546BA"/>
                </a:solidFill>
                <a:latin typeface="Libre Franklin Light"/>
              </a:rPr>
              <a:t> (cap. 9)</a:t>
            </a:r>
          </a:p>
          <a:p>
            <a:pPr>
              <a:lnSpc>
                <a:spcPts val="3600"/>
              </a:lnSpc>
            </a:pP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Il </a:t>
            </a:r>
            <a:r>
              <a:rPr lang="en-US" sz="2000" dirty="0" err="1" smtClean="0">
                <a:solidFill>
                  <a:srgbClr val="1546BA"/>
                </a:solidFill>
                <a:latin typeface="Libre Franklin Light"/>
              </a:rPr>
              <a:t>modello</a:t>
            </a:r>
            <a:r>
              <a:rPr lang="en-US" sz="2000" dirty="0" smtClean="0">
                <a:solidFill>
                  <a:srgbClr val="1546BA"/>
                </a:solidFill>
                <a:latin typeface="Libre Franklin Light"/>
              </a:rPr>
              <a:t> di </a:t>
            </a:r>
            <a:r>
              <a:rPr lang="en-US" sz="2000" dirty="0" err="1" smtClean="0">
                <a:solidFill>
                  <a:srgbClr val="1546BA"/>
                </a:solidFill>
                <a:latin typeface="Libre Franklin Light"/>
              </a:rPr>
              <a:t>sicurezza</a:t>
            </a:r>
            <a:r>
              <a:rPr lang="en-US" sz="2000" dirty="0" smtClean="0">
                <a:solidFill>
                  <a:srgbClr val="1546BA"/>
                </a:solidFill>
                <a:latin typeface="Libre Franklin Light"/>
              </a:rPr>
              <a:t> </a:t>
            </a:r>
            <a:r>
              <a:rPr lang="en-US" sz="2000" dirty="0" err="1" smtClean="0">
                <a:solidFill>
                  <a:srgbClr val="1546BA"/>
                </a:solidFill>
                <a:latin typeface="Libre Franklin Light"/>
              </a:rPr>
              <a:t>varia</a:t>
            </a:r>
            <a:r>
              <a:rPr lang="en-US" sz="2000" dirty="0" smtClean="0">
                <a:solidFill>
                  <a:srgbClr val="1546BA"/>
                </a:solidFill>
                <a:latin typeface="Libre Franklin Light"/>
              </a:rPr>
              <a:t> da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ad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in base al </a:t>
            </a:r>
            <a:r>
              <a:rPr lang="en-US" sz="2000" dirty="0" err="1" smtClean="0">
                <a:solidFill>
                  <a:srgbClr val="1546BA"/>
                </a:solidFill>
                <a:latin typeface="Libre Franklin Light"/>
              </a:rPr>
              <a:t>contesto</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Quasi </a:t>
            </a:r>
            <a:r>
              <a:rPr lang="en-US" sz="2000" dirty="0" err="1" smtClean="0">
                <a:solidFill>
                  <a:srgbClr val="1546BA"/>
                </a:solidFill>
                <a:latin typeface="Libre Franklin Light"/>
              </a:rPr>
              <a:t>sempre</a:t>
            </a:r>
            <a:r>
              <a:rPr lang="en-US" sz="2000" dirty="0" smtClean="0">
                <a:solidFill>
                  <a:srgbClr val="1546BA"/>
                </a:solidFill>
                <a:latin typeface="Libre Franklin Light"/>
              </a:rPr>
              <a:t> è </a:t>
            </a:r>
            <a:r>
              <a:rPr lang="en-US" sz="2000" dirty="0" err="1" smtClean="0">
                <a:solidFill>
                  <a:srgbClr val="1546BA"/>
                </a:solidFill>
                <a:latin typeface="Libre Franklin Light"/>
              </a:rPr>
              <a:t>necessario</a:t>
            </a:r>
            <a:r>
              <a:rPr lang="en-US" sz="2000" dirty="0" smtClean="0">
                <a:solidFill>
                  <a:srgbClr val="1546BA"/>
                </a:solidFill>
                <a:latin typeface="Libre Franklin Light"/>
              </a:rPr>
              <a:t> </a:t>
            </a:r>
            <a:r>
              <a:rPr lang="en-US" sz="2000" dirty="0" err="1" smtClean="0">
                <a:solidFill>
                  <a:srgbClr val="1546BA"/>
                </a:solidFill>
                <a:latin typeface="Libre Franklin Light"/>
              </a:rPr>
              <a:t>almeno</a:t>
            </a:r>
            <a:r>
              <a:rPr lang="en-US" sz="2000" dirty="0" smtClean="0">
                <a:solidFill>
                  <a:srgbClr val="1546BA"/>
                </a:solidFill>
                <a:latin typeface="Libre Franklin Light"/>
              </a:rPr>
              <a:t> </a:t>
            </a:r>
            <a:r>
              <a:rPr lang="en-US" sz="2000" dirty="0" err="1" smtClean="0">
                <a:solidFill>
                  <a:srgbClr val="1546BA"/>
                </a:solidFill>
                <a:latin typeface="Libre Franklin Light"/>
              </a:rPr>
              <a:t>il</a:t>
            </a:r>
            <a:r>
              <a:rPr lang="en-US" sz="2000" dirty="0" smtClean="0">
                <a:solidFill>
                  <a:srgbClr val="1546BA"/>
                </a:solidFill>
                <a:latin typeface="Libre Franklin Light"/>
              </a:rPr>
              <a:t> </a:t>
            </a:r>
            <a:r>
              <a:rPr lang="en-US" sz="2000" dirty="0" err="1" smtClean="0">
                <a:solidFill>
                  <a:srgbClr val="1546BA"/>
                </a:solidFill>
                <a:latin typeface="Libre Franklin Light"/>
              </a:rPr>
              <a:t>profilo</a:t>
            </a:r>
            <a:r>
              <a:rPr lang="en-US" sz="2000" dirty="0" smtClean="0">
                <a:solidFill>
                  <a:srgbClr val="1546BA"/>
                </a:solidFill>
                <a:latin typeface="Libre Franklin Light"/>
              </a:rPr>
              <a:t> ADMIN</a:t>
            </a:r>
          </a:p>
          <a:p>
            <a:pPr>
              <a:lnSpc>
                <a:spcPts val="3600"/>
              </a:lnSpc>
            </a:pPr>
            <a:endParaRPr lang="en-US" sz="36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Auth</a:t>
            </a:r>
            <a:r>
              <a:rPr lang="en-US" sz="3600" dirty="0" smtClean="0">
                <a:solidFill>
                  <a:srgbClr val="1546BA"/>
                </a:solidFill>
                <a:latin typeface="Libre Franklin Light"/>
              </a:rPr>
              <a:t> (blueprint </a:t>
            </a:r>
            <a:r>
              <a:rPr lang="en-US" sz="3600" dirty="0" err="1" smtClean="0">
                <a:solidFill>
                  <a:srgbClr val="1546BA"/>
                </a:solidFill>
                <a:latin typeface="Libre Franklin Light"/>
              </a:rPr>
              <a:t>nel</a:t>
            </a:r>
            <a:r>
              <a:rPr lang="en-US" sz="3600" dirty="0" smtClean="0">
                <a:solidFill>
                  <a:srgbClr val="1546BA"/>
                </a:solidFill>
                <a:latin typeface="Libre Franklin Light"/>
              </a:rPr>
              <a:t> </a:t>
            </a:r>
            <a:r>
              <a:rPr lang="en-US" sz="3600" dirty="0" err="1" smtClean="0">
                <a:solidFill>
                  <a:srgbClr val="1546BA"/>
                </a:solidFill>
                <a:latin typeface="Libre Franklin Light"/>
              </a:rPr>
              <a:t>libro</a:t>
            </a:r>
            <a:r>
              <a:rPr lang="en-US" sz="3600" dirty="0" smtClean="0">
                <a:solidFill>
                  <a:srgbClr val="1546BA"/>
                </a:solidFill>
                <a:latin typeface="Libre Franklin Light"/>
              </a:rPr>
              <a:t>)</a:t>
            </a:r>
          </a:p>
          <a:p>
            <a:pPr>
              <a:lnSpc>
                <a:spcPts val="3600"/>
              </a:lnSpc>
            </a:pPr>
            <a:endParaRPr lang="en-US" sz="3600" dirty="0">
              <a:solidFill>
                <a:srgbClr val="1546BA"/>
              </a:solidFill>
              <a:latin typeface="Libre Franklin Light"/>
            </a:endParaRPr>
          </a:p>
        </p:txBody>
      </p:sp>
    </p:spTree>
    <p:extLst>
      <p:ext uri="{BB962C8B-B14F-4D97-AF65-F5344CB8AC3E}">
        <p14:creationId xmlns:p14="http://schemas.microsoft.com/office/powerpoint/2010/main" val="244657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Hash </a:t>
            </a:r>
            <a:r>
              <a:rPr lang="en-US" sz="5013" spc="80" dirty="0" err="1" smtClean="0">
                <a:solidFill>
                  <a:srgbClr val="011C5D"/>
                </a:solidFill>
                <a:latin typeface="Montserrat Classic Bold"/>
              </a:rPr>
              <a:t>della</a:t>
            </a:r>
            <a:r>
              <a:rPr lang="en-US" sz="5013" spc="80" dirty="0" smtClean="0">
                <a:solidFill>
                  <a:srgbClr val="011C5D"/>
                </a:solidFill>
                <a:latin typeface="Montserrat Classic Bold"/>
              </a:rPr>
              <a:t> password</a:t>
            </a:r>
            <a:endParaRPr lang="en-US" sz="5013" spc="80" dirty="0">
              <a:solidFill>
                <a:srgbClr val="011C5D"/>
              </a:solidFill>
              <a:latin typeface="Montserrat Classic Bold"/>
            </a:endParaRPr>
          </a:p>
        </p:txBody>
      </p:sp>
      <p:sp>
        <p:nvSpPr>
          <p:cNvPr id="9" name="TextBox 11"/>
          <p:cNvSpPr txBox="1"/>
          <p:nvPr/>
        </p:nvSpPr>
        <p:spPr>
          <a:xfrm>
            <a:off x="2819400" y="2405386"/>
            <a:ext cx="8240629" cy="7386638"/>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Sicurezza</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password</a:t>
            </a:r>
          </a:p>
          <a:p>
            <a:pPr>
              <a:lnSpc>
                <a:spcPts val="3600"/>
              </a:lnSpc>
            </a:pPr>
            <a:endParaRPr lang="en-US" sz="3600" dirty="0">
              <a:solidFill>
                <a:srgbClr val="1546BA"/>
              </a:solidFill>
              <a:latin typeface="Libre Franklin Light"/>
            </a:endParaRPr>
          </a:p>
          <a:p>
            <a:pPr>
              <a:lnSpc>
                <a:spcPts val="3600"/>
              </a:lnSpc>
            </a:pPr>
            <a:r>
              <a:rPr lang="en-US" sz="2400" dirty="0" err="1" smtClean="0">
                <a:solidFill>
                  <a:srgbClr val="1546BA"/>
                </a:solidFill>
                <a:latin typeface="Libre Franklin Light"/>
              </a:rPr>
              <a:t>Memorizzare</a:t>
            </a:r>
            <a:r>
              <a:rPr lang="en-US" sz="2400" dirty="0" smtClean="0">
                <a:solidFill>
                  <a:srgbClr val="1546BA"/>
                </a:solidFill>
                <a:latin typeface="Libre Franklin Light"/>
              </a:rPr>
              <a:t> </a:t>
            </a:r>
            <a:r>
              <a:rPr lang="en-US" sz="2400" dirty="0" err="1" smtClean="0">
                <a:solidFill>
                  <a:srgbClr val="1546BA"/>
                </a:solidFill>
                <a:latin typeface="Libre Franklin Light"/>
              </a:rPr>
              <a:t>l’hash</a:t>
            </a:r>
            <a:r>
              <a:rPr lang="en-US" sz="2400" dirty="0" smtClean="0">
                <a:solidFill>
                  <a:srgbClr val="1546BA"/>
                </a:solidFill>
                <a:latin typeface="Libre Franklin Light"/>
              </a:rPr>
              <a:t> e non la password</a:t>
            </a:r>
          </a:p>
          <a:p>
            <a:pPr>
              <a:lnSpc>
                <a:spcPts val="3600"/>
              </a:lnSpc>
            </a:pPr>
            <a:r>
              <a:rPr lang="en-US" sz="2400" dirty="0"/>
              <a:t>A password hashing function takes a password as input, adds a random component to it (the salt), and then applies several one-way cryptographic transformations to </a:t>
            </a:r>
            <a:r>
              <a:rPr lang="en-US" sz="2400" dirty="0" smtClean="0"/>
              <a:t>it</a:t>
            </a:r>
          </a:p>
          <a:p>
            <a:pPr>
              <a:lnSpc>
                <a:spcPts val="3600"/>
              </a:lnSpc>
            </a:pPr>
            <a:endParaRPr lang="en-US" sz="2400" dirty="0"/>
          </a:p>
          <a:p>
            <a:pPr>
              <a:lnSpc>
                <a:spcPts val="3600"/>
              </a:lnSpc>
            </a:pPr>
            <a:r>
              <a:rPr lang="en-US" sz="2400" dirty="0"/>
              <a:t>https://it.wikipedia.org/wiki/Salt_(crittografia)</a:t>
            </a:r>
            <a:endParaRPr lang="en-US" sz="2400" dirty="0" smtClean="0"/>
          </a:p>
          <a:p>
            <a:pPr>
              <a:lnSpc>
                <a:spcPts val="3600"/>
              </a:lnSpc>
            </a:pPr>
            <a:endParaRPr lang="en-US" sz="2400" dirty="0" smtClean="0"/>
          </a:p>
          <a:p>
            <a:pPr>
              <a:lnSpc>
                <a:spcPts val="3600"/>
              </a:lnSpc>
            </a:pPr>
            <a:r>
              <a:rPr lang="en-US" sz="2400" dirty="0"/>
              <a:t>Password hashes can be verified in place of the real passwords because hashing functions are repeatable: given the same inputs (the password and the salt), the result is always the same.</a:t>
            </a:r>
            <a:endParaRPr lang="en-US" sz="2400" dirty="0" smtClean="0">
              <a:solidFill>
                <a:srgbClr val="1546BA"/>
              </a:solidFill>
              <a:latin typeface="Libre Franklin Light"/>
            </a:endParaRP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Modulo </a:t>
            </a:r>
            <a:r>
              <a:rPr lang="en-US" sz="2400" dirty="0" err="1" smtClean="0">
                <a:solidFill>
                  <a:srgbClr val="1546BA"/>
                </a:solidFill>
                <a:latin typeface="Libre Franklin Light"/>
              </a:rPr>
              <a:t>Werkzeug</a:t>
            </a:r>
            <a:endParaRPr lang="en-US" sz="2400" dirty="0" smtClean="0">
              <a:solidFill>
                <a:srgbClr val="1546BA"/>
              </a:solidFill>
              <a:latin typeface="Libre Franklin Light"/>
            </a:endParaRPr>
          </a:p>
          <a:p>
            <a:pPr>
              <a:lnSpc>
                <a:spcPts val="3600"/>
              </a:lnSpc>
            </a:pPr>
            <a:endParaRPr lang="en-US" sz="2400" dirty="0">
              <a:solidFill>
                <a:srgbClr val="1546BA"/>
              </a:solidFill>
              <a:latin typeface="Libre Franklin Light"/>
            </a:endParaRPr>
          </a:p>
          <a:p>
            <a:pPr>
              <a:lnSpc>
                <a:spcPts val="3600"/>
              </a:lnSpc>
            </a:pPr>
            <a:r>
              <a:rPr lang="en-US" sz="2400" dirty="0" err="1" smtClean="0">
                <a:solidFill>
                  <a:srgbClr val="1546BA"/>
                </a:solidFill>
                <a:latin typeface="Libre Franklin Light"/>
              </a:rPr>
              <a:t>TestUnit</a:t>
            </a:r>
            <a:endParaRPr lang="en-US" sz="2400" dirty="0" smtClean="0">
              <a:solidFill>
                <a:srgbClr val="1546BA"/>
              </a:solidFill>
              <a:latin typeface="Libre Franklin Light"/>
            </a:endParaRPr>
          </a:p>
        </p:txBody>
      </p:sp>
      <p:pic>
        <p:nvPicPr>
          <p:cNvPr id="5" name="Immagine 4"/>
          <p:cNvPicPr>
            <a:picLocks noChangeAspect="1"/>
          </p:cNvPicPr>
          <p:nvPr/>
        </p:nvPicPr>
        <p:blipFill>
          <a:blip r:embed="rId3"/>
          <a:stretch>
            <a:fillRect/>
          </a:stretch>
        </p:blipFill>
        <p:spPr>
          <a:xfrm>
            <a:off x="5562600" y="7950068"/>
            <a:ext cx="5677692" cy="1867161"/>
          </a:xfrm>
          <a:prstGeom prst="rect">
            <a:avLst/>
          </a:prstGeom>
        </p:spPr>
      </p:pic>
    </p:spTree>
    <p:extLst>
      <p:ext uri="{BB962C8B-B14F-4D97-AF65-F5344CB8AC3E}">
        <p14:creationId xmlns:p14="http://schemas.microsoft.com/office/powerpoint/2010/main" val="11661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con Flask-Login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743200" y="4305300"/>
            <a:ext cx="9259592" cy="2915057"/>
          </a:xfrm>
          <a:prstGeom prst="rect">
            <a:avLst/>
          </a:prstGeom>
        </p:spPr>
      </p:pic>
      <p:sp>
        <p:nvSpPr>
          <p:cNvPr id="6" name="Rettangolo 5"/>
          <p:cNvSpPr/>
          <p:nvPr/>
        </p:nvSpPr>
        <p:spPr>
          <a:xfrm>
            <a:off x="2732649" y="7623470"/>
            <a:ext cx="9144000" cy="923330"/>
          </a:xfrm>
          <a:prstGeom prst="rect">
            <a:avLst/>
          </a:prstGeom>
        </p:spPr>
        <p:txBody>
          <a:bodyPr>
            <a:spAutoFit/>
          </a:bodyPr>
          <a:lstStyle/>
          <a:p>
            <a:r>
              <a:rPr lang="en-US" dirty="0"/>
              <a:t>These properties and methods can be implemented directly in the model class, but as an easier alternative Flask-Login provides a </a:t>
            </a:r>
            <a:r>
              <a:rPr lang="en-US" b="1" dirty="0" err="1"/>
              <a:t>UserMixin</a:t>
            </a:r>
            <a:r>
              <a:rPr lang="en-US" dirty="0"/>
              <a:t> class that has default </a:t>
            </a:r>
            <a:r>
              <a:rPr lang="en-US" dirty="0" smtClean="0"/>
              <a:t>implementations </a:t>
            </a:r>
            <a:r>
              <a:rPr lang="en-US" dirty="0"/>
              <a:t>that are appropriate for most cases</a:t>
            </a:r>
            <a:endParaRPr lang="it-IT" dirty="0"/>
          </a:p>
        </p:txBody>
      </p:sp>
      <p:sp>
        <p:nvSpPr>
          <p:cNvPr id="8" name="Rettangolo 7"/>
          <p:cNvSpPr/>
          <p:nvPr/>
        </p:nvSpPr>
        <p:spPr>
          <a:xfrm>
            <a:off x="2514600" y="2500163"/>
            <a:ext cx="13182600" cy="1477328"/>
          </a:xfrm>
          <a:prstGeom prst="rect">
            <a:avLst/>
          </a:prstGeom>
        </p:spPr>
        <p:txBody>
          <a:bodyPr wrap="square">
            <a:spAutoFit/>
          </a:bodyPr>
          <a:lstStyle/>
          <a:p>
            <a:pPr algn="just"/>
            <a:r>
              <a:rPr lang="it-IT" dirty="0" err="1"/>
              <a:t>When</a:t>
            </a:r>
            <a:r>
              <a:rPr lang="it-IT" dirty="0"/>
              <a:t> </a:t>
            </a:r>
            <a:r>
              <a:rPr lang="it-IT" dirty="0" err="1"/>
              <a:t>users</a:t>
            </a:r>
            <a:r>
              <a:rPr lang="it-IT" dirty="0"/>
              <a:t> log in to the </a:t>
            </a:r>
            <a:r>
              <a:rPr lang="it-IT" dirty="0" err="1"/>
              <a:t>application</a:t>
            </a:r>
            <a:r>
              <a:rPr lang="it-IT" dirty="0"/>
              <a:t>, </a:t>
            </a:r>
            <a:r>
              <a:rPr lang="it-IT" dirty="0" err="1"/>
              <a:t>their</a:t>
            </a:r>
            <a:r>
              <a:rPr lang="it-IT" dirty="0"/>
              <a:t> </a:t>
            </a:r>
            <a:r>
              <a:rPr lang="it-IT" dirty="0" err="1"/>
              <a:t>authenticated</a:t>
            </a:r>
            <a:r>
              <a:rPr lang="it-IT" dirty="0"/>
              <a:t> state </a:t>
            </a:r>
            <a:r>
              <a:rPr lang="it-IT" dirty="0" err="1"/>
              <a:t>has</a:t>
            </a:r>
            <a:r>
              <a:rPr lang="it-IT" dirty="0"/>
              <a:t> to be </a:t>
            </a:r>
            <a:r>
              <a:rPr lang="it-IT" dirty="0" err="1"/>
              <a:t>recorded</a:t>
            </a:r>
            <a:r>
              <a:rPr lang="it-IT" dirty="0"/>
              <a:t> in the </a:t>
            </a:r>
            <a:r>
              <a:rPr lang="it-IT" dirty="0" err="1"/>
              <a:t>user</a:t>
            </a:r>
            <a:r>
              <a:rPr lang="it-IT" dirty="0"/>
              <a:t> session, so </a:t>
            </a:r>
            <a:r>
              <a:rPr lang="it-IT" dirty="0" err="1"/>
              <a:t>that</a:t>
            </a:r>
            <a:r>
              <a:rPr lang="it-IT" dirty="0"/>
              <a:t> </a:t>
            </a:r>
            <a:r>
              <a:rPr lang="it-IT" dirty="0" err="1"/>
              <a:t>it</a:t>
            </a:r>
            <a:r>
              <a:rPr lang="it-IT" dirty="0"/>
              <a:t> </a:t>
            </a:r>
            <a:r>
              <a:rPr lang="it-IT" dirty="0" err="1"/>
              <a:t>is</a:t>
            </a:r>
            <a:r>
              <a:rPr lang="it-IT" dirty="0"/>
              <a:t> </a:t>
            </a:r>
            <a:r>
              <a:rPr lang="it-IT" dirty="0" err="1"/>
              <a:t>remembered</a:t>
            </a:r>
            <a:r>
              <a:rPr lang="it-IT" dirty="0"/>
              <a:t> </a:t>
            </a:r>
            <a:r>
              <a:rPr lang="it-IT" dirty="0" err="1"/>
              <a:t>as</a:t>
            </a:r>
            <a:r>
              <a:rPr lang="it-IT" dirty="0"/>
              <a:t> </a:t>
            </a:r>
            <a:r>
              <a:rPr lang="it-IT" dirty="0" err="1"/>
              <a:t>they</a:t>
            </a:r>
            <a:r>
              <a:rPr lang="it-IT" dirty="0"/>
              <a:t> navigate </a:t>
            </a:r>
            <a:r>
              <a:rPr lang="it-IT" dirty="0" err="1"/>
              <a:t>through</a:t>
            </a:r>
            <a:r>
              <a:rPr lang="it-IT" dirty="0"/>
              <a:t> </a:t>
            </a:r>
            <a:r>
              <a:rPr lang="it-IT" dirty="0" err="1"/>
              <a:t>different</a:t>
            </a:r>
            <a:r>
              <a:rPr lang="it-IT" dirty="0"/>
              <a:t> </a:t>
            </a:r>
            <a:r>
              <a:rPr lang="it-IT" dirty="0" err="1"/>
              <a:t>pages</a:t>
            </a:r>
            <a:r>
              <a:rPr lang="it-IT" dirty="0"/>
              <a:t>. </a:t>
            </a:r>
            <a:endParaRPr lang="it-IT" dirty="0" smtClean="0"/>
          </a:p>
          <a:p>
            <a:pPr algn="just"/>
            <a:endParaRPr lang="it-IT" dirty="0"/>
          </a:p>
          <a:p>
            <a:pPr algn="just"/>
            <a:r>
              <a:rPr lang="it-IT" dirty="0" err="1" smtClean="0"/>
              <a:t>Flask</a:t>
            </a:r>
            <a:r>
              <a:rPr lang="it-IT" dirty="0" smtClean="0"/>
              <a:t>-Login </a:t>
            </a:r>
            <a:r>
              <a:rPr lang="it-IT" dirty="0" err="1"/>
              <a:t>is</a:t>
            </a:r>
            <a:r>
              <a:rPr lang="it-IT" dirty="0"/>
              <a:t> a small </a:t>
            </a:r>
            <a:r>
              <a:rPr lang="it-IT" dirty="0" err="1"/>
              <a:t>but</a:t>
            </a:r>
            <a:r>
              <a:rPr lang="it-IT" dirty="0"/>
              <a:t> </a:t>
            </a:r>
            <a:r>
              <a:rPr lang="it-IT" dirty="0" err="1"/>
              <a:t>extremely</a:t>
            </a:r>
            <a:r>
              <a:rPr lang="it-IT" dirty="0"/>
              <a:t> </a:t>
            </a:r>
            <a:r>
              <a:rPr lang="it-IT" dirty="0" err="1"/>
              <a:t>useful</a:t>
            </a:r>
            <a:r>
              <a:rPr lang="it-IT" dirty="0"/>
              <a:t> </a:t>
            </a:r>
            <a:r>
              <a:rPr lang="it-IT" dirty="0" err="1"/>
              <a:t>extension</a:t>
            </a:r>
            <a:r>
              <a:rPr lang="it-IT" dirty="0"/>
              <a:t> </a:t>
            </a:r>
            <a:r>
              <a:rPr lang="it-IT" dirty="0" err="1"/>
              <a:t>that</a:t>
            </a:r>
            <a:r>
              <a:rPr lang="it-IT" dirty="0"/>
              <a:t> </a:t>
            </a:r>
            <a:r>
              <a:rPr lang="it-IT" dirty="0" err="1"/>
              <a:t>specializes</a:t>
            </a:r>
            <a:r>
              <a:rPr lang="it-IT" dirty="0"/>
              <a:t> in </a:t>
            </a:r>
            <a:r>
              <a:rPr lang="it-IT" dirty="0" err="1"/>
              <a:t>managing</a:t>
            </a:r>
            <a:r>
              <a:rPr lang="it-IT" dirty="0"/>
              <a:t> </a:t>
            </a:r>
            <a:r>
              <a:rPr lang="it-IT" dirty="0" err="1"/>
              <a:t>this</a:t>
            </a:r>
            <a:r>
              <a:rPr lang="it-IT" dirty="0"/>
              <a:t> </a:t>
            </a:r>
            <a:r>
              <a:rPr lang="it-IT" dirty="0" err="1"/>
              <a:t>particular</a:t>
            </a:r>
            <a:r>
              <a:rPr lang="it-IT" dirty="0"/>
              <a:t> </a:t>
            </a:r>
            <a:r>
              <a:rPr lang="it-IT" dirty="0" err="1"/>
              <a:t>aspect</a:t>
            </a:r>
            <a:r>
              <a:rPr lang="it-IT" dirty="0"/>
              <a:t> of a </a:t>
            </a:r>
            <a:r>
              <a:rPr lang="it-IT" dirty="0" err="1"/>
              <a:t>user</a:t>
            </a:r>
            <a:r>
              <a:rPr lang="it-IT" dirty="0"/>
              <a:t> </a:t>
            </a:r>
            <a:r>
              <a:rPr lang="it-IT" dirty="0" err="1"/>
              <a:t>authentication</a:t>
            </a:r>
            <a:r>
              <a:rPr lang="it-IT" dirty="0"/>
              <a:t> </a:t>
            </a:r>
            <a:r>
              <a:rPr lang="it-IT" dirty="0" err="1"/>
              <a:t>system</a:t>
            </a:r>
            <a:r>
              <a:rPr lang="it-IT" dirty="0"/>
              <a:t>, </a:t>
            </a:r>
            <a:r>
              <a:rPr lang="it-IT" dirty="0" err="1"/>
              <a:t>without</a:t>
            </a:r>
            <a:r>
              <a:rPr lang="it-IT" dirty="0"/>
              <a:t> </a:t>
            </a:r>
            <a:r>
              <a:rPr lang="it-IT" dirty="0" err="1"/>
              <a:t>being</a:t>
            </a:r>
            <a:r>
              <a:rPr lang="it-IT" dirty="0"/>
              <a:t> </a:t>
            </a:r>
            <a:r>
              <a:rPr lang="it-IT" dirty="0" err="1"/>
              <a:t>tied</a:t>
            </a:r>
            <a:r>
              <a:rPr lang="it-IT" dirty="0"/>
              <a:t> to a </a:t>
            </a:r>
            <a:r>
              <a:rPr lang="it-IT" dirty="0" err="1"/>
              <a:t>specific</a:t>
            </a:r>
            <a:r>
              <a:rPr lang="it-IT" dirty="0"/>
              <a:t> </a:t>
            </a:r>
            <a:r>
              <a:rPr lang="it-IT" dirty="0" err="1"/>
              <a:t>authentication</a:t>
            </a:r>
            <a:r>
              <a:rPr lang="it-IT" dirty="0"/>
              <a:t> </a:t>
            </a:r>
            <a:r>
              <a:rPr lang="it-IT" dirty="0" err="1"/>
              <a:t>mechanism</a:t>
            </a:r>
            <a:r>
              <a:rPr lang="it-IT" dirty="0"/>
              <a:t>. </a:t>
            </a:r>
          </a:p>
        </p:txBody>
      </p:sp>
    </p:spTree>
    <p:extLst>
      <p:ext uri="{BB962C8B-B14F-4D97-AF65-F5344CB8AC3E}">
        <p14:creationId xmlns:p14="http://schemas.microsoft.com/office/powerpoint/2010/main" val="20563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3005801"/>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Python Biella Group</a:t>
            </a:r>
          </a:p>
        </p:txBody>
      </p:sp>
      <p:grpSp>
        <p:nvGrpSpPr>
          <p:cNvPr id="3" name="Group 3"/>
          <p:cNvGrpSpPr/>
          <p:nvPr/>
        </p:nvGrpSpPr>
        <p:grpSpPr>
          <a:xfrm>
            <a:off x="4337153" y="5741222"/>
            <a:ext cx="10085231" cy="1203275"/>
            <a:chOff x="0" y="0"/>
            <a:chExt cx="13446975" cy="1604367"/>
          </a:xfrm>
        </p:grpSpPr>
        <p:grpSp>
          <p:nvGrpSpPr>
            <p:cNvPr id="4" name="Group 4"/>
            <p:cNvGrpSpPr/>
            <p:nvPr/>
          </p:nvGrpSpPr>
          <p:grpSpPr>
            <a:xfrm>
              <a:off x="0" y="0"/>
              <a:ext cx="13446975" cy="1604367"/>
              <a:chOff x="0" y="0"/>
              <a:chExt cx="18000471" cy="2147647"/>
            </a:xfrm>
          </p:grpSpPr>
          <p:sp>
            <p:nvSpPr>
              <p:cNvPr id="5" name="Freeform 5"/>
              <p:cNvSpPr/>
              <p:nvPr/>
            </p:nvSpPr>
            <p:spPr>
              <a:xfrm>
                <a:off x="0" y="0"/>
                <a:ext cx="18000472" cy="2147647"/>
              </a:xfrm>
              <a:custGeom>
                <a:avLst/>
                <a:gdLst/>
                <a:ahLst/>
                <a:cxnLst/>
                <a:rect l="l" t="t" r="r" b="b"/>
                <a:pathLst>
                  <a:path w="18000472" h="2147647">
                    <a:moveTo>
                      <a:pt x="0" y="0"/>
                    </a:moveTo>
                    <a:lnTo>
                      <a:pt x="18000472" y="0"/>
                    </a:lnTo>
                    <a:lnTo>
                      <a:pt x="18000472" y="2147647"/>
                    </a:lnTo>
                    <a:lnTo>
                      <a:pt x="0" y="2147647"/>
                    </a:lnTo>
                    <a:close/>
                  </a:path>
                </a:pathLst>
              </a:custGeom>
              <a:solidFill>
                <a:srgbClr val="1546BA"/>
              </a:solidFill>
            </p:spPr>
          </p:sp>
        </p:grpSp>
        <p:sp>
          <p:nvSpPr>
            <p:cNvPr id="6" name="TextBox 6"/>
            <p:cNvSpPr txBox="1"/>
            <p:nvPr/>
          </p:nvSpPr>
          <p:spPr>
            <a:xfrm>
              <a:off x="338780" y="296406"/>
              <a:ext cx="12734535" cy="9099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Bold"/>
                </a:rPr>
                <a:t>GitHub</a:t>
              </a:r>
              <a:r>
                <a:rPr lang="en-US" sz="1800" spc="36">
                  <a:solidFill>
                    <a:srgbClr val="FFFFFF"/>
                  </a:solidFill>
                  <a:latin typeface="Libre Franklin Light"/>
                </a:rPr>
                <a:t>: </a:t>
              </a:r>
              <a:r>
                <a:rPr lang="en-US" sz="1800" u="sng" spc="36">
                  <a:solidFill>
                    <a:srgbClr val="FFFFFF"/>
                  </a:solidFill>
                  <a:latin typeface="Libre Franklin Light Italics"/>
                </a:rPr>
                <a:t>https://github.com/PythonGroupBiella</a:t>
              </a:r>
            </a:p>
            <a:p>
              <a:pPr marL="388620" lvl="1" indent="-194310">
                <a:lnSpc>
                  <a:spcPts val="2880"/>
                </a:lnSpc>
                <a:buFont typeface="Arial"/>
                <a:buChar char="•"/>
              </a:pPr>
              <a:r>
                <a:rPr lang="en-US" sz="1800" spc="36">
                  <a:solidFill>
                    <a:srgbClr val="FFFFFF"/>
                  </a:solidFill>
                  <a:latin typeface="Libre Franklin Light Bold"/>
                </a:rPr>
                <a:t>Telegram</a:t>
              </a:r>
              <a:r>
                <a:rPr lang="en-US" sz="1800" spc="36">
                  <a:solidFill>
                    <a:srgbClr val="FFFFFF"/>
                  </a:solidFill>
                  <a:latin typeface="Libre Franklin Light"/>
                </a:rPr>
                <a:t>: </a:t>
              </a:r>
              <a:r>
                <a:rPr lang="en-US" sz="1800" u="sng" spc="36">
                  <a:solidFill>
                    <a:srgbClr val="FFFFFF"/>
                  </a:solidFill>
                  <a:latin typeface="Libre Franklin Light Italics"/>
                </a:rPr>
                <a:t>https://t.me/joinchat/AAAAAFGSWcxhSln_SRhseQ</a:t>
              </a:r>
            </a:p>
          </p:txBody>
        </p:sp>
      </p:grpSp>
      <p:sp>
        <p:nvSpPr>
          <p:cNvPr id="7" name="TextBox 7"/>
          <p:cNvSpPr txBox="1"/>
          <p:nvPr/>
        </p:nvSpPr>
        <p:spPr>
          <a:xfrm>
            <a:off x="3990881" y="7906385"/>
            <a:ext cx="10777774" cy="1351915"/>
          </a:xfrm>
          <a:prstGeom prst="rect">
            <a:avLst/>
          </a:prstGeom>
        </p:spPr>
        <p:txBody>
          <a:bodyPr lIns="0" tIns="0" rIns="0" bIns="0" rtlCol="0" anchor="t">
            <a:spAutoFit/>
          </a:bodyPr>
          <a:lstStyle/>
          <a:p>
            <a:pPr>
              <a:lnSpc>
                <a:spcPts val="2720"/>
              </a:lnSpc>
            </a:pPr>
            <a:r>
              <a:rPr lang="en-US" sz="1700" spc="34">
                <a:solidFill>
                  <a:srgbClr val="FFFFFF"/>
                </a:solidFill>
                <a:latin typeface="Libre Franklin Light"/>
              </a:rPr>
              <a:t>Tutto questo è stato reso possibile grazie a:</a:t>
            </a:r>
          </a:p>
          <a:p>
            <a:pPr marL="367030" lvl="1" indent="-183515">
              <a:lnSpc>
                <a:spcPts val="2720"/>
              </a:lnSpc>
              <a:buFont typeface="Arial"/>
              <a:buChar char="•"/>
            </a:pPr>
            <a:r>
              <a:rPr lang="en-US" sz="1700" spc="34">
                <a:solidFill>
                  <a:srgbClr val="FFFFFF"/>
                </a:solidFill>
                <a:latin typeface="Libre Franklin Light"/>
              </a:rPr>
              <a:t>Tutta la community di P.B.G.</a:t>
            </a:r>
          </a:p>
          <a:p>
            <a:pPr marL="367030" lvl="1" indent="-183515">
              <a:lnSpc>
                <a:spcPts val="2720"/>
              </a:lnSpc>
              <a:buFont typeface="Arial"/>
              <a:buChar char="•"/>
            </a:pPr>
            <a:r>
              <a:rPr lang="en-US" sz="1700" spc="34">
                <a:solidFill>
                  <a:srgbClr val="FFFFFF"/>
                </a:solidFill>
                <a:latin typeface="Libre Franklin Light"/>
              </a:rPr>
              <a:t>Maria Teresa Panunzio: https://www.linkedin.com/in/maria-teresa-panunzio-27ba3815/</a:t>
            </a:r>
          </a:p>
          <a:p>
            <a:pPr marL="367030" lvl="1" indent="-183515">
              <a:lnSpc>
                <a:spcPts val="2720"/>
              </a:lnSpc>
              <a:buFont typeface="Arial"/>
              <a:buChar char="•"/>
            </a:pPr>
            <a:r>
              <a:rPr lang="en-US" sz="1700" spc="34">
                <a:solidFill>
                  <a:srgbClr val="FFFFFF"/>
                </a:solidFill>
                <a:latin typeface="Libre Franklin Light"/>
              </a:rPr>
              <a:t>Mario Nardi: https://www.linkedin.com/in/mario-nardi-017705100/</a:t>
            </a:r>
          </a:p>
        </p:txBody>
      </p:sp>
      <p:sp>
        <p:nvSpPr>
          <p:cNvPr id="8" name="TextBox 8"/>
          <p:cNvSpPr txBox="1"/>
          <p:nvPr/>
        </p:nvSpPr>
        <p:spPr>
          <a:xfrm>
            <a:off x="6898818" y="4327017"/>
            <a:ext cx="4490363"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JOIN US!</a:t>
            </a:r>
          </a:p>
        </p:txBody>
      </p:sp>
      <p:pic>
        <p:nvPicPr>
          <p:cNvPr id="9" name="Picture 9"/>
          <p:cNvPicPr>
            <a:picLocks noChangeAspect="1"/>
          </p:cNvPicPr>
          <p:nvPr/>
        </p:nvPicPr>
        <p:blipFill>
          <a:blip r:embed="rId2"/>
          <a:srcRect/>
          <a:stretch>
            <a:fillRect/>
          </a:stretch>
        </p:blipFill>
        <p:spPr>
          <a:xfrm>
            <a:off x="7751666" y="522418"/>
            <a:ext cx="2784668" cy="2111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LoginForm</a:t>
            </a:r>
            <a:r>
              <a:rPr lang="en-US" sz="5013" spc="80" dirty="0">
                <a:solidFill>
                  <a:srgbClr val="011C5D"/>
                </a:solidFill>
                <a:latin typeface="Montserrat Classic Bold"/>
              </a:rPr>
              <a:t>,</a:t>
            </a:r>
            <a:r>
              <a:rPr lang="en-US" sz="5013" spc="80" dirty="0" smtClean="0">
                <a:solidFill>
                  <a:srgbClr val="011C5D"/>
                </a:solidFill>
                <a:latin typeface="Montserrat Classic Bold"/>
              </a:rPr>
              <a:t> template, route</a:t>
            </a:r>
            <a:endParaRPr lang="en-US" sz="5013" spc="80" dirty="0">
              <a:solidFill>
                <a:srgbClr val="011C5D"/>
              </a:solidFill>
              <a:latin typeface="Montserrat Classic Bold"/>
            </a:endParaRPr>
          </a:p>
        </p:txBody>
      </p:sp>
      <p:sp>
        <p:nvSpPr>
          <p:cNvPr id="8" name="Rettangolo 7"/>
          <p:cNvSpPr/>
          <p:nvPr/>
        </p:nvSpPr>
        <p:spPr>
          <a:xfrm>
            <a:off x="2666959" y="4731770"/>
            <a:ext cx="13182600" cy="1661993"/>
          </a:xfrm>
          <a:prstGeom prst="rect">
            <a:avLst/>
          </a:prstGeom>
        </p:spPr>
        <p:txBody>
          <a:bodyPr wrap="square">
            <a:spAutoFit/>
          </a:bodyPr>
          <a:lstStyle/>
          <a:p>
            <a:pPr algn="just"/>
            <a:r>
              <a:rPr lang="it-IT" sz="2800" dirty="0" smtClean="0"/>
              <a:t>Esempio di </a:t>
            </a:r>
            <a:r>
              <a:rPr lang="it-IT" sz="2800" dirty="0" err="1" smtClean="0"/>
              <a:t>Flask</a:t>
            </a:r>
            <a:r>
              <a:rPr lang="it-IT" sz="2800" dirty="0" smtClean="0"/>
              <a:t>-Bootstrap </a:t>
            </a:r>
            <a:r>
              <a:rPr lang="it-IT" sz="2800" dirty="0" err="1"/>
              <a:t>wtf.quick_form</a:t>
            </a:r>
            <a:r>
              <a:rPr lang="it-IT" sz="2800" dirty="0"/>
              <a:t>() </a:t>
            </a:r>
            <a:endParaRPr lang="it-IT" sz="2800" dirty="0" smtClean="0"/>
          </a:p>
          <a:p>
            <a:pPr algn="just"/>
            <a:endParaRPr lang="it-IT" sz="2800" dirty="0"/>
          </a:p>
          <a:p>
            <a:pPr algn="just"/>
            <a:r>
              <a:rPr lang="it-IT" sz="2800" dirty="0" err="1" smtClean="0"/>
              <a:t>Testing</a:t>
            </a:r>
            <a:r>
              <a:rPr lang="it-IT" sz="2800" dirty="0" smtClean="0"/>
              <a:t> </a:t>
            </a:r>
            <a:r>
              <a:rPr lang="it-IT" sz="2800" dirty="0" err="1" smtClean="0"/>
              <a:t>logins</a:t>
            </a:r>
            <a:r>
              <a:rPr lang="it-IT" sz="2800" dirty="0" smtClean="0"/>
              <a:t>: </a:t>
            </a:r>
            <a:r>
              <a:rPr lang="it-IT" sz="2800" dirty="0" err="1"/>
              <a:t>if</a:t>
            </a:r>
            <a:r>
              <a:rPr lang="it-IT" sz="2800" dirty="0"/>
              <a:t> </a:t>
            </a:r>
            <a:r>
              <a:rPr lang="it-IT" sz="2800" dirty="0" err="1"/>
              <a:t>current_user.is_authenticated</a:t>
            </a:r>
            <a:r>
              <a:rPr lang="it-IT" sz="2800" dirty="0"/>
              <a:t> ?</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Proteggere</a:t>
            </a:r>
            <a:r>
              <a:rPr lang="en-US" sz="5013" spc="80" dirty="0" smtClean="0">
                <a:solidFill>
                  <a:srgbClr val="011C5D"/>
                </a:solidFill>
                <a:latin typeface="Montserrat Classic Bold"/>
              </a:rPr>
              <a:t> le “routes”</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err="1"/>
              <a:t>login_required</a:t>
            </a:r>
            <a:r>
              <a:rPr lang="it-IT" sz="2800" dirty="0"/>
              <a:t> </a:t>
            </a:r>
            <a:r>
              <a:rPr lang="it-IT" sz="2800" dirty="0" smtClean="0"/>
              <a:t>decorator</a:t>
            </a:r>
          </a:p>
          <a:p>
            <a:pPr algn="just"/>
            <a:endParaRPr lang="it-IT" dirty="0"/>
          </a:p>
          <a:p>
            <a:pPr algn="just"/>
            <a:endParaRPr lang="it-IT" dirty="0"/>
          </a:p>
        </p:txBody>
      </p:sp>
      <p:sp>
        <p:nvSpPr>
          <p:cNvPr id="14" name="TextBox 6"/>
          <p:cNvSpPr txBox="1"/>
          <p:nvPr/>
        </p:nvSpPr>
        <p:spPr>
          <a:xfrm>
            <a:off x="1828800" y="6393763"/>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Logout</a:t>
            </a:r>
            <a:endParaRPr lang="en-US" sz="5013" spc="80" dirty="0">
              <a:solidFill>
                <a:srgbClr val="011C5D"/>
              </a:solidFill>
              <a:latin typeface="Montserrat Classic Bold"/>
            </a:endParaRPr>
          </a:p>
        </p:txBody>
      </p:sp>
    </p:spTree>
    <p:extLst>
      <p:ext uri="{BB962C8B-B14F-4D97-AF65-F5344CB8AC3E}">
        <p14:creationId xmlns:p14="http://schemas.microsoft.com/office/powerpoint/2010/main" val="402427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Invio</a:t>
            </a:r>
            <a:r>
              <a:rPr lang="en-US" sz="5013" spc="80" dirty="0" smtClean="0">
                <a:solidFill>
                  <a:srgbClr val="011C5D"/>
                </a:solidFill>
                <a:latin typeface="Montserrat Classic Bold"/>
              </a:rPr>
              <a:t> email</a:t>
            </a:r>
            <a:endParaRPr lang="en-US" sz="5013" spc="80" dirty="0">
              <a:solidFill>
                <a:srgbClr val="011C5D"/>
              </a:solidFill>
              <a:latin typeface="Montserrat Classic Bold"/>
            </a:endParaRPr>
          </a:p>
        </p:txBody>
      </p:sp>
      <p:sp>
        <p:nvSpPr>
          <p:cNvPr id="8" name="Rettangolo 7"/>
          <p:cNvSpPr/>
          <p:nvPr/>
        </p:nvSpPr>
        <p:spPr>
          <a:xfrm>
            <a:off x="2666959" y="4731770"/>
            <a:ext cx="13182600" cy="2523768"/>
          </a:xfrm>
          <a:prstGeom prst="rect">
            <a:avLst/>
          </a:prstGeom>
        </p:spPr>
        <p:txBody>
          <a:bodyPr wrap="square">
            <a:spAutoFit/>
          </a:bodyPr>
          <a:lstStyle/>
          <a:p>
            <a:r>
              <a:rPr lang="it-IT" sz="2800" dirty="0" err="1"/>
              <a:t>flask_mail</a:t>
            </a:r>
            <a:endParaRPr lang="it-IT" sz="2800" dirty="0"/>
          </a:p>
          <a:p>
            <a:pPr algn="just"/>
            <a:endParaRPr lang="it-IT" sz="2800" dirty="0"/>
          </a:p>
          <a:p>
            <a:pPr algn="just"/>
            <a:r>
              <a:rPr lang="it-IT" sz="2800" dirty="0" smtClean="0"/>
              <a:t>Email </a:t>
            </a:r>
            <a:r>
              <a:rPr lang="it-IT" sz="2800" dirty="0" err="1" smtClean="0"/>
              <a:t>templates</a:t>
            </a:r>
            <a:r>
              <a:rPr lang="it-IT" sz="2800" dirty="0" smtClean="0"/>
              <a:t> (text e HTML)</a:t>
            </a:r>
          </a:p>
          <a:p>
            <a:pPr algn="just"/>
            <a:endParaRPr lang="it-IT" sz="2800" dirty="0"/>
          </a:p>
          <a:p>
            <a:pPr algn="just"/>
            <a:r>
              <a:rPr lang="it-IT" sz="2800" dirty="0"/>
              <a:t>Testare con https://mailtrap.io/</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registrazioni</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smtClean="0"/>
              <a:t>Generazione </a:t>
            </a:r>
            <a:r>
              <a:rPr lang="it-IT" sz="2800" dirty="0" err="1" smtClean="0"/>
              <a:t>token</a:t>
            </a:r>
            <a:r>
              <a:rPr lang="it-IT" sz="2800" dirty="0" smtClean="0"/>
              <a:t> di conferma con </a:t>
            </a:r>
            <a:r>
              <a:rPr lang="it-IT" sz="2800" b="1" dirty="0" err="1" smtClean="0"/>
              <a:t>itsdangerous</a:t>
            </a:r>
            <a:endParaRPr lang="it-IT" sz="2800" b="1" dirty="0" smtClean="0"/>
          </a:p>
          <a:p>
            <a:pPr algn="just"/>
            <a:endParaRPr lang="it-IT" dirty="0"/>
          </a:p>
          <a:p>
            <a:pPr algn="just"/>
            <a:endParaRPr lang="it-IT" dirty="0"/>
          </a:p>
        </p:txBody>
      </p:sp>
    </p:spTree>
    <p:extLst>
      <p:ext uri="{BB962C8B-B14F-4D97-AF65-F5344CB8AC3E}">
        <p14:creationId xmlns:p14="http://schemas.microsoft.com/office/powerpoint/2010/main" val="784134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Permessi</a:t>
            </a:r>
            <a:r>
              <a:rPr lang="en-US" sz="5013" spc="80" dirty="0" smtClean="0">
                <a:solidFill>
                  <a:srgbClr val="011C5D"/>
                </a:solidFill>
                <a:latin typeface="Montserrat Classic Bold"/>
              </a:rPr>
              <a:t> e </a:t>
            </a:r>
            <a:r>
              <a:rPr lang="en-US" sz="5013" spc="80" dirty="0" err="1" smtClean="0">
                <a:solidFill>
                  <a:srgbClr val="011C5D"/>
                </a:solidFill>
                <a:latin typeface="Montserrat Classic Bold"/>
              </a:rPr>
              <a:t>Ruoli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nel</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libro</a:t>
            </a:r>
            <a:r>
              <a:rPr lang="en-US" sz="5013" spc="80" smtClean="0">
                <a:solidFill>
                  <a:srgbClr val="011C5D"/>
                </a:solidFill>
                <a:latin typeface="Montserrat Classic Bold"/>
              </a:rPr>
              <a:t>)</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5257800" y="2247900"/>
            <a:ext cx="6878010" cy="3372321"/>
          </a:xfrm>
          <a:prstGeom prst="rect">
            <a:avLst/>
          </a:prstGeom>
        </p:spPr>
      </p:pic>
      <p:pic>
        <p:nvPicPr>
          <p:cNvPr id="6" name="Immagine 5"/>
          <p:cNvPicPr>
            <a:picLocks noChangeAspect="1"/>
          </p:cNvPicPr>
          <p:nvPr/>
        </p:nvPicPr>
        <p:blipFill>
          <a:blip r:embed="rId4"/>
          <a:stretch>
            <a:fillRect/>
          </a:stretch>
        </p:blipFill>
        <p:spPr>
          <a:xfrm>
            <a:off x="4267200" y="5740003"/>
            <a:ext cx="9602540" cy="3886742"/>
          </a:xfrm>
          <a:prstGeom prst="rect">
            <a:avLst/>
          </a:prstGeom>
        </p:spPr>
      </p:pic>
    </p:spTree>
    <p:extLst>
      <p:ext uri="{BB962C8B-B14F-4D97-AF65-F5344CB8AC3E}">
        <p14:creationId xmlns:p14="http://schemas.microsoft.com/office/powerpoint/2010/main" val="347422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Verifica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ruoli</a:t>
            </a:r>
            <a:endParaRPr lang="en-US" sz="5013" spc="80" dirty="0">
              <a:solidFill>
                <a:srgbClr val="011C5D"/>
              </a:solidFill>
              <a:latin typeface="Montserrat Classic Bold"/>
            </a:endParaRPr>
          </a:p>
        </p:txBody>
      </p:sp>
      <p:sp>
        <p:nvSpPr>
          <p:cNvPr id="13" name="Rettangolo 12"/>
          <p:cNvSpPr/>
          <p:nvPr/>
        </p:nvSpPr>
        <p:spPr>
          <a:xfrm>
            <a:off x="2667000" y="2652563"/>
            <a:ext cx="13182600" cy="6247864"/>
          </a:xfrm>
          <a:prstGeom prst="rect">
            <a:avLst/>
          </a:prstGeom>
        </p:spPr>
        <p:txBody>
          <a:bodyPr wrap="square">
            <a:spAutoFit/>
          </a:bodyPr>
          <a:lstStyle/>
          <a:p>
            <a:pPr algn="just"/>
            <a:r>
              <a:rPr lang="it-IT" sz="2800" dirty="0" smtClean="0"/>
              <a:t>Can</a:t>
            </a:r>
          </a:p>
          <a:p>
            <a:pPr algn="just"/>
            <a:endParaRPr lang="it-IT" sz="2800" b="1" dirty="0"/>
          </a:p>
          <a:p>
            <a:pPr algn="just"/>
            <a:r>
              <a:rPr lang="it-IT" sz="2800" dirty="0" err="1" smtClean="0"/>
              <a:t>isAdministrator</a:t>
            </a:r>
            <a:endParaRPr lang="it-IT" sz="2800" dirty="0" smtClean="0"/>
          </a:p>
          <a:p>
            <a:pPr algn="just"/>
            <a:endParaRPr lang="it-IT" sz="2800" dirty="0"/>
          </a:p>
          <a:p>
            <a:pPr algn="just"/>
            <a:r>
              <a:rPr lang="it-IT" sz="2800" dirty="0" err="1" smtClean="0"/>
              <a:t>Permission</a:t>
            </a:r>
            <a:r>
              <a:rPr lang="it-IT" sz="2800" dirty="0" smtClean="0"/>
              <a:t> presente in tutti i </a:t>
            </a:r>
            <a:r>
              <a:rPr lang="it-IT" sz="2800" dirty="0" err="1" smtClean="0"/>
              <a:t>templates</a:t>
            </a:r>
            <a:endParaRPr lang="it-IT" sz="2800" dirty="0" smtClean="0"/>
          </a:p>
          <a:p>
            <a:pPr algn="just"/>
            <a:endParaRPr lang="it-IT" sz="2800" dirty="0"/>
          </a:p>
          <a:p>
            <a:pPr algn="just"/>
            <a:r>
              <a:rPr lang="it-IT" sz="2800" dirty="0" smtClean="0"/>
              <a:t>Test</a:t>
            </a:r>
          </a:p>
          <a:p>
            <a:pPr algn="just"/>
            <a:endParaRPr lang="it-IT" sz="2800" dirty="0"/>
          </a:p>
          <a:p>
            <a:pPr algn="just"/>
            <a:r>
              <a:rPr lang="it-IT" sz="2800" dirty="0" err="1" smtClean="0"/>
              <a:t>admin_required</a:t>
            </a:r>
            <a:r>
              <a:rPr lang="it-IT" sz="2800" dirty="0" smtClean="0"/>
              <a:t> </a:t>
            </a:r>
            <a:r>
              <a:rPr lang="it-IT" sz="2800" dirty="0"/>
              <a:t>decorator</a:t>
            </a:r>
          </a:p>
          <a:p>
            <a:pPr algn="just"/>
            <a:endParaRPr lang="it-IT" sz="2800" dirty="0" smtClean="0"/>
          </a:p>
          <a:p>
            <a:pPr algn="just"/>
            <a:endParaRPr lang="it-IT" sz="2800" dirty="0"/>
          </a:p>
          <a:p>
            <a:pPr algn="just"/>
            <a:endParaRPr lang="it-IT" sz="2800" dirty="0" smtClean="0"/>
          </a:p>
          <a:p>
            <a:pPr algn="just"/>
            <a:endParaRPr lang="it-IT" sz="2800" b="1" dirty="0" smtClean="0"/>
          </a:p>
          <a:p>
            <a:pPr algn="just"/>
            <a:endParaRPr lang="it-IT" dirty="0"/>
          </a:p>
          <a:p>
            <a:pPr algn="just"/>
            <a:endParaRPr lang="it-IT" dirty="0"/>
          </a:p>
        </p:txBody>
      </p:sp>
      <p:pic>
        <p:nvPicPr>
          <p:cNvPr id="5" name="Immagine 4"/>
          <p:cNvPicPr>
            <a:picLocks noChangeAspect="1"/>
          </p:cNvPicPr>
          <p:nvPr/>
        </p:nvPicPr>
        <p:blipFill>
          <a:blip r:embed="rId3"/>
          <a:stretch>
            <a:fillRect/>
          </a:stretch>
        </p:blipFill>
        <p:spPr>
          <a:xfrm>
            <a:off x="8686800" y="4076700"/>
            <a:ext cx="4820784" cy="1147805"/>
          </a:xfrm>
          <a:prstGeom prst="rect">
            <a:avLst/>
          </a:prstGeom>
        </p:spPr>
      </p:pic>
    </p:spTree>
    <p:extLst>
      <p:ext uri="{BB962C8B-B14F-4D97-AF65-F5344CB8AC3E}">
        <p14:creationId xmlns:p14="http://schemas.microsoft.com/office/powerpoint/2010/main" val="243373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Profili</a:t>
            </a:r>
            <a:r>
              <a:rPr lang="en-US" sz="3600" dirty="0" smtClean="0">
                <a:solidFill>
                  <a:srgbClr val="1546BA"/>
                </a:solidFill>
                <a:latin typeface="Libre Franklin Light"/>
              </a:rPr>
              <a:t> (cap 10)</a:t>
            </a:r>
          </a:p>
          <a:p>
            <a:pPr marL="457200" indent="-457200">
              <a:lnSpc>
                <a:spcPts val="3600"/>
              </a:lnSpc>
              <a:buFontTx/>
              <a:buChar char="-"/>
            </a:pPr>
            <a:r>
              <a:rPr lang="en-US" sz="2800" dirty="0" err="1" smtClean="0">
                <a:solidFill>
                  <a:srgbClr val="1546BA"/>
                </a:solidFill>
                <a:latin typeface="Libre Franklin Light"/>
              </a:rPr>
              <a:t>Gestione</a:t>
            </a:r>
            <a:r>
              <a:rPr lang="en-US" sz="2800" dirty="0" smtClean="0">
                <a:solidFill>
                  <a:srgbClr val="1546BA"/>
                </a:solidFill>
                <a:latin typeface="Libre Franklin Light"/>
              </a:rPr>
              <a:t> profile</a:t>
            </a:r>
          </a:p>
          <a:p>
            <a:pPr marL="457200" indent="-457200">
              <a:lnSpc>
                <a:spcPts val="3600"/>
              </a:lnSpc>
              <a:buFontTx/>
              <a:buChar char="-"/>
            </a:pPr>
            <a:r>
              <a:rPr lang="en-US" sz="2800" dirty="0" smtClean="0">
                <a:solidFill>
                  <a:srgbClr val="1546BA"/>
                </a:solidFill>
                <a:latin typeface="Libre Franklin Light"/>
              </a:rPr>
              <a:t>Avatar Utente</a:t>
            </a:r>
          </a:p>
          <a:p>
            <a:pPr>
              <a:lnSpc>
                <a:spcPts val="3600"/>
              </a:lnSpc>
            </a:pPr>
            <a:endParaRPr lang="en-US" sz="3600" dirty="0">
              <a:solidFill>
                <a:srgbClr val="1546BA"/>
              </a:solidFill>
              <a:latin typeface="Libre Franklin Light"/>
            </a:endParaRPr>
          </a:p>
          <a:p>
            <a:pPr>
              <a:lnSpc>
                <a:spcPts val="3600"/>
              </a:lnSpc>
            </a:pPr>
            <a:r>
              <a:rPr lang="en-US" sz="3600" smtClean="0">
                <a:solidFill>
                  <a:srgbClr val="1546BA"/>
                </a:solidFill>
                <a:latin typeface="Libre Franklin Light"/>
              </a:rPr>
              <a:t>Blog </a:t>
            </a:r>
            <a:r>
              <a:rPr lang="en-US" sz="3600" dirty="0" smtClean="0">
                <a:solidFill>
                  <a:srgbClr val="1546BA"/>
                </a:solidFill>
                <a:latin typeface="Libre Franklin Light"/>
              </a:rPr>
              <a:t>(cap 11)</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174814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8</a:t>
            </a:r>
            <a:endParaRPr lang="en-US" sz="5013" spc="80" dirty="0">
              <a:solidFill>
                <a:srgbClr val="011C5D"/>
              </a:solidFill>
              <a:latin typeface="Montserrat Classic Bold"/>
            </a:endParaRP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Ruoli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profili</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permessi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Avatars (</a:t>
            </a:r>
            <a:r>
              <a:rPr lang="en-US" sz="2400" spc="48" dirty="0" err="1" smtClean="0">
                <a:solidFill>
                  <a:srgbClr val="1546BA"/>
                </a:solidFill>
                <a:latin typeface="Libre Franklin Light"/>
              </a:rPr>
              <a:t>gravatar</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Blog (blueprint)</a:t>
            </a:r>
          </a:p>
          <a:p>
            <a:pPr marL="975360" lvl="2" indent="-259080">
              <a:lnSpc>
                <a:spcPts val="4800"/>
              </a:lnSpc>
              <a:buFont typeface="Arial"/>
              <a:buChar char="•"/>
            </a:pPr>
            <a:r>
              <a:rPr lang="en-US" sz="2400" spc="48" dirty="0" smtClean="0">
                <a:solidFill>
                  <a:srgbClr val="1546BA"/>
                </a:solidFill>
                <a:latin typeface="Libre Franklin Light"/>
              </a:rPr>
              <a:t>Post e </a:t>
            </a:r>
            <a:r>
              <a:rPr lang="en-US" sz="2400" spc="48" dirty="0" err="1" smtClean="0">
                <a:solidFill>
                  <a:srgbClr val="1546BA"/>
                </a:solidFill>
                <a:latin typeface="Libre Franklin Light"/>
              </a:rPr>
              <a:t>Commenti</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8</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moment</a:t>
            </a:r>
          </a:p>
          <a:p>
            <a:pPr>
              <a:lnSpc>
                <a:spcPts val="4800"/>
              </a:lnSpc>
            </a:pPr>
            <a:r>
              <a:rPr lang="en-US" dirty="0" smtClean="0"/>
              <a:t>• markdown </a:t>
            </a:r>
            <a:r>
              <a:rPr lang="en-US" dirty="0"/>
              <a:t>e</a:t>
            </a:r>
            <a:r>
              <a:rPr lang="en-US" dirty="0" smtClean="0"/>
              <a:t> </a:t>
            </a:r>
            <a:r>
              <a:rPr lang="en-US" dirty="0"/>
              <a:t>bleach</a:t>
            </a:r>
            <a:endParaRPr lang="en-US" dirty="0" smtClean="0"/>
          </a:p>
          <a:p>
            <a:pPr>
              <a:lnSpc>
                <a:spcPts val="4800"/>
              </a:lnSpc>
            </a:pPr>
            <a:r>
              <a:rPr lang="en-US" dirty="0" smtClean="0"/>
              <a:t>• </a:t>
            </a:r>
            <a:r>
              <a:rPr lang="en-US" dirty="0" err="1" smtClean="0"/>
              <a:t>pagedown</a:t>
            </a:r>
            <a:r>
              <a:rPr lang="en-US" dirty="0" smtClean="0"/>
              <a:t> e flask-</a:t>
            </a:r>
            <a:r>
              <a:rPr lang="en-US" dirty="0" err="1" smtClean="0"/>
              <a:t>pagedown</a:t>
            </a:r>
            <a:endParaRPr lang="en-US" dirty="0" smtClean="0"/>
          </a:p>
          <a:p>
            <a:pPr>
              <a:lnSpc>
                <a:spcPts val="4800"/>
              </a:lnSpc>
            </a:pPr>
            <a:r>
              <a:rPr lang="en-US" dirty="0"/>
              <a:t>• </a:t>
            </a:r>
            <a:r>
              <a:rPr lang="en-US" dirty="0" smtClean="0"/>
              <a:t>faker</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 11 – 13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78130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moment</a:t>
            </a:r>
            <a:endParaRPr lang="en-US" sz="5013" spc="80" dirty="0">
              <a:solidFill>
                <a:srgbClr val="011C5D"/>
              </a:solidFill>
              <a:latin typeface="Montserrat Classic Bold"/>
            </a:endParaRP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Moment.js</a:t>
            </a:r>
          </a:p>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/User.html</a:t>
            </a:r>
          </a:p>
          <a:p>
            <a:pPr marL="975360" lvl="2" indent="-259080">
              <a:lnSpc>
                <a:spcPts val="4800"/>
              </a:lnSpc>
              <a:buFont typeface="Arial"/>
              <a:buChar char="•"/>
            </a:pPr>
            <a:r>
              <a:rPr lang="it-IT" sz="2400" dirty="0"/>
              <a:t>moment(</a:t>
            </a:r>
            <a:r>
              <a:rPr lang="it-IT" sz="2400" dirty="0" err="1"/>
              <a:t>user.member_since</a:t>
            </a:r>
            <a:r>
              <a:rPr lang="it-IT" sz="2400" dirty="0"/>
              <a:t>).format("DD/MM/YYYY</a:t>
            </a:r>
            <a:r>
              <a:rPr lang="it-IT" sz="2400" dirty="0" smtClean="0"/>
              <a:t>")</a:t>
            </a:r>
            <a:br>
              <a:rPr lang="it-IT" sz="2400" dirty="0" smtClean="0"/>
            </a:br>
            <a:r>
              <a:rPr lang="it-IT" sz="2400" dirty="0"/>
              <a:t>moment(</a:t>
            </a:r>
            <a:r>
              <a:rPr lang="it-IT" sz="2400" dirty="0" err="1"/>
              <a:t>user.last_seen</a:t>
            </a:r>
            <a:r>
              <a:rPr lang="it-IT" sz="2400" dirty="0"/>
              <a:t>).</a:t>
            </a:r>
            <a:r>
              <a:rPr lang="it-IT" sz="2400" dirty="0" err="1"/>
              <a:t>fromNow</a:t>
            </a:r>
            <a:r>
              <a:rPr lang="it-IT" sz="2400" dirty="0" smtClean="0"/>
              <a:t>()</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Localizzazione</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“da </a:t>
            </a:r>
            <a:r>
              <a:rPr lang="en-US" sz="3600" dirty="0" err="1" smtClean="0">
                <a:solidFill>
                  <a:srgbClr val="1546BA"/>
                </a:solidFill>
                <a:latin typeface="Libre Franklin Light"/>
              </a:rPr>
              <a:t>quanto</a:t>
            </a:r>
            <a:r>
              <a:rPr lang="en-US" sz="3600" dirty="0" smtClean="0">
                <a:solidFill>
                  <a:srgbClr val="1546BA"/>
                </a:solidFill>
                <a:latin typeface="Libre Franklin Light"/>
              </a:rPr>
              <a:t> tempo”</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3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38 e 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140</a:t>
            </a:r>
            <a:endParaRPr lang="en-US" sz="3200" spc="64" dirty="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0466734" y="2618585"/>
            <a:ext cx="6425327" cy="1734839"/>
          </a:xfrm>
          <a:prstGeom prst="rect">
            <a:avLst/>
          </a:prstGeom>
        </p:spPr>
      </p:pic>
      <p:pic>
        <p:nvPicPr>
          <p:cNvPr id="12" name="Immagine 11"/>
          <p:cNvPicPr>
            <a:picLocks noChangeAspect="1"/>
          </p:cNvPicPr>
          <p:nvPr/>
        </p:nvPicPr>
        <p:blipFill>
          <a:blip r:embed="rId4"/>
          <a:stretch>
            <a:fillRect/>
          </a:stretch>
        </p:blipFill>
        <p:spPr>
          <a:xfrm>
            <a:off x="4197541" y="7616402"/>
            <a:ext cx="3528732" cy="1609338"/>
          </a:xfrm>
          <a:prstGeom prst="rect">
            <a:avLst/>
          </a:prstGeom>
        </p:spPr>
      </p:pic>
      <p:pic>
        <p:nvPicPr>
          <p:cNvPr id="13" name="Immagine 12"/>
          <p:cNvPicPr>
            <a:picLocks noChangeAspect="1"/>
          </p:cNvPicPr>
          <p:nvPr/>
        </p:nvPicPr>
        <p:blipFill>
          <a:blip r:embed="rId5"/>
          <a:stretch>
            <a:fillRect/>
          </a:stretch>
        </p:blipFill>
        <p:spPr>
          <a:xfrm>
            <a:off x="10609871" y="4596276"/>
            <a:ext cx="5315929" cy="4834486"/>
          </a:xfrm>
          <a:prstGeom prst="rect">
            <a:avLst/>
          </a:prstGeom>
        </p:spPr>
      </p:pic>
    </p:spTree>
    <p:extLst>
      <p:ext uri="{BB962C8B-B14F-4D97-AF65-F5344CB8AC3E}">
        <p14:creationId xmlns:p14="http://schemas.microsoft.com/office/powerpoint/2010/main" val="3804961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2" y="106761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(gr)avatar</a:t>
            </a:r>
            <a:endParaRPr lang="en-US" sz="5013" spc="80" dirty="0">
              <a:solidFill>
                <a:srgbClr val="011C5D"/>
              </a:solidFill>
              <a:latin typeface="Montserrat Classic Bold"/>
            </a:endParaRPr>
          </a:p>
        </p:txBody>
      </p:sp>
      <p:sp>
        <p:nvSpPr>
          <p:cNvPr id="6" name="TextBox 6"/>
          <p:cNvSpPr txBox="1"/>
          <p:nvPr/>
        </p:nvSpPr>
        <p:spPr>
          <a:xfrm>
            <a:off x="1301426" y="2966958"/>
            <a:ext cx="14319574"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del </a:t>
            </a:r>
            <a:r>
              <a:rPr lang="en-US" sz="2400" spc="48" dirty="0" err="1" smtClean="0">
                <a:solidFill>
                  <a:srgbClr val="1546BA"/>
                </a:solidFill>
                <a:latin typeface="Libre Franklin Light"/>
              </a:rPr>
              <a:t>servizio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offerto</a:t>
            </a:r>
            <a:r>
              <a:rPr lang="en-US" sz="2400" spc="48" dirty="0">
                <a:solidFill>
                  <a:srgbClr val="1546BA"/>
                </a:solidFill>
                <a:latin typeface="Libre Franklin Light"/>
              </a:rPr>
              <a:t> </a:t>
            </a:r>
            <a:r>
              <a:rPr lang="en-US" sz="2400" spc="48" dirty="0" smtClean="0">
                <a:solidFill>
                  <a:srgbClr val="1546BA"/>
                </a:solidFill>
                <a:latin typeface="Libre Franklin Light"/>
              </a:rPr>
              <a:t>da </a:t>
            </a:r>
            <a:r>
              <a:rPr lang="en-US" sz="2400" spc="48" dirty="0">
                <a:solidFill>
                  <a:srgbClr val="1546BA"/>
                </a:solidFill>
                <a:latin typeface="Libre Franklin Light"/>
                <a:hlinkClick r:id="rId3"/>
              </a:rPr>
              <a:t>https://en.gravatar.com</a:t>
            </a:r>
            <a:r>
              <a:rPr lang="en-US" sz="2400" spc="48" dirty="0" smtClean="0">
                <a:solidFill>
                  <a:srgbClr val="1546BA"/>
                </a:solidFill>
                <a:latin typeface="Libre Franklin Light"/>
                <a:hlinkClick r:id="rId3"/>
              </a:rPr>
              <a:t>/</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che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espone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l’avatar</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utente</a:t>
            </a:r>
            <a:r>
              <a:rPr lang="en-US" sz="2400" spc="48" dirty="0" smtClean="0">
                <a:solidFill>
                  <a:srgbClr val="1546BA"/>
                </a:solidFill>
                <a:latin typeface="Libre Franklin Light"/>
              </a:rPr>
              <a:t> da URL con MD5 hash </a:t>
            </a:r>
            <a:r>
              <a:rPr lang="en-US" sz="2400" spc="48" dirty="0" err="1" smtClean="0">
                <a:solidFill>
                  <a:srgbClr val="1546BA"/>
                </a:solidFill>
                <a:latin typeface="Libre Franklin Light"/>
              </a:rPr>
              <a:t>dell’email</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a:t>
            </a:r>
            <a:r>
              <a:rPr lang="en-US" sz="2400" spc="48" dirty="0" smtClean="0">
                <a:solidFill>
                  <a:srgbClr val="1546BA"/>
                </a:solidFill>
                <a:latin typeface="Libre Franklin Light"/>
              </a:rPr>
              <a:t>. </a:t>
            </a:r>
            <a:r>
              <a:rPr lang="it-IT" sz="2400" dirty="0"/>
              <a:t>https://</a:t>
            </a:r>
            <a:r>
              <a:rPr lang="it-IT" sz="2400" dirty="0" smtClean="0"/>
              <a:t>secure.gravatar.com/avatar/d4c74594d841139328695756648b6bd6)</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modello</a:t>
            </a:r>
            <a:r>
              <a:rPr lang="en-US" sz="2400" spc="48" dirty="0" smtClean="0">
                <a:solidFill>
                  <a:srgbClr val="1546BA"/>
                </a:solidFill>
                <a:latin typeface="Libre Franklin Light"/>
              </a:rPr>
              <a:t> Utente</a:t>
            </a:r>
          </a:p>
          <a:p>
            <a:pPr marL="259080" lvl="1">
              <a:lnSpc>
                <a:spcPts val="4800"/>
              </a:lnSpc>
            </a:pP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6858000" y="1993592"/>
            <a:ext cx="52578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avatars</a:t>
            </a:r>
            <a:endParaRPr lang="en-US" sz="3600" dirty="0">
              <a:solidFill>
                <a:srgbClr val="1546BA"/>
              </a:solidFill>
              <a:latin typeface="Libre Franklin Light"/>
            </a:endParaRPr>
          </a:p>
        </p:txBody>
      </p:sp>
      <p:sp>
        <p:nvSpPr>
          <p:cNvPr id="9" name="TextBox 11"/>
          <p:cNvSpPr txBox="1"/>
          <p:nvPr/>
        </p:nvSpPr>
        <p:spPr>
          <a:xfrm>
            <a:off x="532470" y="9264811"/>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146</a:t>
            </a:r>
            <a:endParaRPr lang="en-US" sz="3200" spc="64" dirty="0">
              <a:solidFill>
                <a:srgbClr val="1546BA"/>
              </a:solidFill>
              <a:latin typeface="Libre Franklin Light"/>
            </a:endParaRPr>
          </a:p>
        </p:txBody>
      </p:sp>
      <p:pic>
        <p:nvPicPr>
          <p:cNvPr id="8" name="Immagine 7"/>
          <p:cNvPicPr>
            <a:picLocks noChangeAspect="1"/>
          </p:cNvPicPr>
          <p:nvPr/>
        </p:nvPicPr>
        <p:blipFill>
          <a:blip r:embed="rId4"/>
          <a:stretch>
            <a:fillRect/>
          </a:stretch>
        </p:blipFill>
        <p:spPr>
          <a:xfrm>
            <a:off x="273425" y="4736607"/>
            <a:ext cx="9735458" cy="3497456"/>
          </a:xfrm>
          <a:prstGeom prst="rect">
            <a:avLst/>
          </a:prstGeom>
        </p:spPr>
      </p:pic>
      <p:pic>
        <p:nvPicPr>
          <p:cNvPr id="14" name="Immagine 13"/>
          <p:cNvPicPr>
            <a:picLocks noChangeAspect="1"/>
          </p:cNvPicPr>
          <p:nvPr/>
        </p:nvPicPr>
        <p:blipFill>
          <a:blip r:embed="rId5"/>
          <a:stretch>
            <a:fillRect/>
          </a:stretch>
        </p:blipFill>
        <p:spPr>
          <a:xfrm>
            <a:off x="9486899" y="7353300"/>
            <a:ext cx="8759733" cy="2968283"/>
          </a:xfrm>
          <a:prstGeom prst="rect">
            <a:avLst/>
          </a:prstGeom>
        </p:spPr>
      </p:pic>
    </p:spTree>
    <p:extLst>
      <p:ext uri="{BB962C8B-B14F-4D97-AF65-F5344CB8AC3E}">
        <p14:creationId xmlns:p14="http://schemas.microsoft.com/office/powerpoint/2010/main" val="382226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front-end: main/index.html</a:t>
            </a: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back-end (bleach e markdown), </a:t>
            </a:r>
            <a:r>
              <a:rPr lang="en-US" sz="2400" spc="48" dirty="0" err="1" smtClean="0">
                <a:solidFill>
                  <a:srgbClr val="1546BA"/>
                </a:solidFill>
                <a:latin typeface="Libre Franklin Light"/>
              </a:rPr>
              <a:t>pag</a:t>
            </a:r>
            <a:r>
              <a:rPr lang="en-US" sz="2400" spc="48" dirty="0" smtClean="0">
                <a:solidFill>
                  <a:srgbClr val="1546BA"/>
                </a:solidFill>
                <a:latin typeface="Libre Franklin Light"/>
              </a:rPr>
              <a:t>. 164</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2590800" y="2066264"/>
            <a:ext cx="121158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Moduli: </a:t>
            </a:r>
            <a:r>
              <a:rPr lang="en-US" sz="3600" dirty="0" err="1" smtClean="0">
                <a:solidFill>
                  <a:srgbClr val="1546BA"/>
                </a:solidFill>
                <a:latin typeface="Libre Franklin Light"/>
              </a:rPr>
              <a:t>flask_pagedown</a:t>
            </a:r>
            <a:r>
              <a:rPr lang="en-US" sz="3600" dirty="0" smtClean="0">
                <a:solidFill>
                  <a:srgbClr val="1546BA"/>
                </a:solidFill>
                <a:latin typeface="Libre Franklin Light"/>
              </a:rPr>
              <a:t> / bleach e markdown</a:t>
            </a:r>
            <a:endParaRPr lang="en-US" sz="3600" dirty="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4953000" y="2875423"/>
            <a:ext cx="4791744" cy="2000529"/>
          </a:xfrm>
          <a:prstGeom prst="rect">
            <a:avLst/>
          </a:prstGeom>
        </p:spPr>
      </p:pic>
      <p:sp>
        <p:nvSpPr>
          <p:cNvPr id="13" name="TextBox 7"/>
          <p:cNvSpPr txBox="1"/>
          <p:nvPr/>
        </p:nvSpPr>
        <p:spPr>
          <a:xfrm>
            <a:off x="10744200" y="754907"/>
            <a:ext cx="9296400" cy="461665"/>
          </a:xfrm>
          <a:prstGeom prst="rect">
            <a:avLst/>
          </a:prstGeom>
        </p:spPr>
        <p:txBody>
          <a:bodyPr wrap="square" lIns="0" tIns="0" rIns="0" bIns="0" rtlCol="0" anchor="t">
            <a:spAutoFit/>
          </a:bodyPr>
          <a:lstStyle/>
          <a:p>
            <a:pPr>
              <a:lnSpc>
                <a:spcPts val="3600"/>
              </a:lnSpc>
            </a:pPr>
            <a:r>
              <a:rPr lang="en-US" dirty="0" smtClean="0">
                <a:solidFill>
                  <a:srgbClr val="1546BA"/>
                </a:solidFill>
                <a:latin typeface="Libre Franklin Light"/>
              </a:rPr>
              <a:t>E’ un </a:t>
            </a:r>
            <a:r>
              <a:rPr lang="en-US" dirty="0" err="1" smtClean="0">
                <a:solidFill>
                  <a:srgbClr val="1546BA"/>
                </a:solidFill>
                <a:latin typeface="Libre Franklin Light"/>
              </a:rPr>
              <a:t>linguaggio</a:t>
            </a:r>
            <a:r>
              <a:rPr lang="en-US" dirty="0">
                <a:solidFill>
                  <a:srgbClr val="1546BA"/>
                </a:solidFill>
                <a:latin typeface="Libre Franklin Light"/>
              </a:rPr>
              <a:t>!</a:t>
            </a:r>
            <a:r>
              <a:rPr lang="en-US" dirty="0" smtClean="0">
                <a:solidFill>
                  <a:srgbClr val="1546BA"/>
                </a:solidFill>
                <a:latin typeface="Libre Franklin Light"/>
              </a:rPr>
              <a:t>  (readme </a:t>
            </a:r>
            <a:r>
              <a:rPr lang="en-US" dirty="0" err="1" smtClean="0">
                <a:solidFill>
                  <a:srgbClr val="1546BA"/>
                </a:solidFill>
                <a:latin typeface="Libre Franklin Light"/>
              </a:rPr>
              <a:t>Github</a:t>
            </a:r>
            <a:r>
              <a:rPr lang="en-US" dirty="0" smtClean="0">
                <a:solidFill>
                  <a:srgbClr val="1546BA"/>
                </a:solidFill>
                <a:latin typeface="Libre Franklin Light"/>
              </a:rPr>
              <a:t>, </a:t>
            </a:r>
            <a:r>
              <a:rPr lang="en-US" dirty="0" err="1" smtClean="0">
                <a:solidFill>
                  <a:srgbClr val="1546BA"/>
                </a:solidFill>
                <a:latin typeface="Libre Franklin Light"/>
              </a:rPr>
              <a:t>Jupytern</a:t>
            </a:r>
            <a:r>
              <a:rPr lang="en-US" dirty="0" smtClean="0">
                <a:solidFill>
                  <a:srgbClr val="1546BA"/>
                </a:solidFill>
                <a:latin typeface="Libre Franklin Light"/>
              </a:rPr>
              <a:t> Notebook, </a:t>
            </a:r>
            <a:r>
              <a:rPr lang="en-US" dirty="0" err="1" smtClean="0">
                <a:solidFill>
                  <a:srgbClr val="1546BA"/>
                </a:solidFill>
                <a:latin typeface="Libre Franklin Light"/>
              </a:rPr>
              <a:t>etc</a:t>
            </a:r>
            <a:r>
              <a:rPr lang="en-US" dirty="0" smtClean="0">
                <a:solidFill>
                  <a:srgbClr val="1546BA"/>
                </a:solidFill>
                <a:latin typeface="Libre Franklin Light"/>
              </a:rPr>
              <a:t>…)</a:t>
            </a:r>
            <a:endParaRPr lang="en-US" dirty="0">
              <a:solidFill>
                <a:srgbClr val="1546BA"/>
              </a:solidFill>
              <a:latin typeface="Libre Franklin Light"/>
            </a:endParaRPr>
          </a:p>
        </p:txBody>
      </p:sp>
      <p:pic>
        <p:nvPicPr>
          <p:cNvPr id="10" name="Immagine 9"/>
          <p:cNvPicPr>
            <a:picLocks noChangeAspect="1"/>
          </p:cNvPicPr>
          <p:nvPr/>
        </p:nvPicPr>
        <p:blipFill>
          <a:blip r:embed="rId4"/>
          <a:stretch>
            <a:fillRect/>
          </a:stretch>
        </p:blipFill>
        <p:spPr>
          <a:xfrm>
            <a:off x="8763000" y="3390900"/>
            <a:ext cx="8025824" cy="1520929"/>
          </a:xfrm>
          <a:prstGeom prst="rect">
            <a:avLst/>
          </a:prstGeom>
        </p:spPr>
      </p:pic>
      <p:sp>
        <p:nvSpPr>
          <p:cNvPr id="15" name="TextBox 11"/>
          <p:cNvSpPr txBox="1"/>
          <p:nvPr/>
        </p:nvSpPr>
        <p:spPr>
          <a:xfrm>
            <a:off x="533400" y="9013990"/>
            <a:ext cx="9892918" cy="715517"/>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162</a:t>
            </a:r>
            <a:endParaRPr lang="en-US" sz="3200" spc="64" dirty="0">
              <a:solidFill>
                <a:srgbClr val="1546BA"/>
              </a:solidFill>
              <a:latin typeface="Libre Franklin Light"/>
            </a:endParaRPr>
          </a:p>
        </p:txBody>
      </p:sp>
      <p:pic>
        <p:nvPicPr>
          <p:cNvPr id="9" name="Immagine 8"/>
          <p:cNvPicPr>
            <a:picLocks noChangeAspect="1"/>
          </p:cNvPicPr>
          <p:nvPr/>
        </p:nvPicPr>
        <p:blipFill>
          <a:blip r:embed="rId5"/>
          <a:stretch>
            <a:fillRect/>
          </a:stretch>
        </p:blipFill>
        <p:spPr>
          <a:xfrm>
            <a:off x="6437246" y="6571179"/>
            <a:ext cx="11850754" cy="3391373"/>
          </a:xfrm>
          <a:prstGeom prst="rect">
            <a:avLst/>
          </a:prstGeom>
        </p:spPr>
      </p:pic>
    </p:spTree>
    <p:extLst>
      <p:ext uri="{BB962C8B-B14F-4D97-AF65-F5344CB8AC3E}">
        <p14:creationId xmlns:p14="http://schemas.microsoft.com/office/powerpoint/2010/main" val="190396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text)/2</a:t>
            </a:r>
            <a:endParaRPr lang="en-US" sz="5013" spc="80" dirty="0">
              <a:solidFill>
                <a:srgbClr val="011C5D"/>
              </a:solidFill>
              <a:latin typeface="Montserrat Classic Bold"/>
            </a:endParaRPr>
          </a:p>
        </p:txBody>
      </p:sp>
      <p:sp>
        <p:nvSpPr>
          <p:cNvPr id="6" name="TextBox 6"/>
          <p:cNvSpPr txBox="1"/>
          <p:nvPr/>
        </p:nvSpPr>
        <p:spPr>
          <a:xfrm>
            <a:off x="1317838" y="2297097"/>
            <a:ext cx="15979562" cy="6155531"/>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FRONT-END</a:t>
            </a:r>
          </a:p>
          <a:p>
            <a:pPr marL="975360" lvl="2" indent="-259080">
              <a:lnSpc>
                <a:spcPts val="4800"/>
              </a:lnSpc>
              <a:buFont typeface="Arial"/>
              <a:buChar char="•"/>
            </a:pPr>
            <a:r>
              <a:rPr lang="en-US" sz="2400" spc="48" dirty="0" smtClean="0">
                <a:solidFill>
                  <a:srgbClr val="1546BA"/>
                </a:solidFill>
                <a:latin typeface="Libre Franklin Light"/>
              </a:rPr>
              <a:t>Flask-</a:t>
            </a:r>
            <a:r>
              <a:rPr lang="en-US" sz="2400" spc="48" dirty="0" err="1" smtClean="0">
                <a:solidFill>
                  <a:srgbClr val="1546BA"/>
                </a:solidFill>
                <a:latin typeface="Libre Franklin Light"/>
              </a:rPr>
              <a:t>Pagedown</a:t>
            </a:r>
            <a:endParaRPr lang="en-US" sz="2400" spc="48" dirty="0" smtClean="0">
              <a:solidFill>
                <a:srgbClr val="1546BA"/>
              </a:solidFill>
              <a:latin typeface="Libre Franklin Light"/>
            </a:endParaRPr>
          </a:p>
          <a:p>
            <a:pPr marL="1432560" lvl="3" indent="-259080">
              <a:lnSpc>
                <a:spcPts val="4800"/>
              </a:lnSpc>
              <a:buFont typeface="Arial"/>
              <a:buChar char="•"/>
            </a:pPr>
            <a:r>
              <a:rPr lang="en-US" sz="2400" dirty="0" err="1"/>
              <a:t>Permette</a:t>
            </a:r>
            <a:r>
              <a:rPr lang="en-US" sz="2400" dirty="0"/>
              <a:t> di </a:t>
            </a:r>
            <a:r>
              <a:rPr lang="en-US" sz="2400" dirty="0" err="1"/>
              <a:t>usare</a:t>
            </a:r>
            <a:r>
              <a:rPr lang="en-US" sz="2400" dirty="0"/>
              <a:t> </a:t>
            </a:r>
            <a:r>
              <a:rPr lang="it-IT" sz="2400" dirty="0" err="1"/>
              <a:t>PageDownField</a:t>
            </a:r>
            <a:r>
              <a:rPr lang="it-IT" sz="2400" dirty="0"/>
              <a:t> da </a:t>
            </a:r>
            <a:r>
              <a:rPr lang="it-IT" sz="2400" dirty="0" err="1"/>
              <a:t>WTForms</a:t>
            </a:r>
            <a:endParaRPr lang="en-US" sz="2400" dirty="0"/>
          </a:p>
          <a:p>
            <a:pPr marL="1432560" lvl="3" indent="-259080">
              <a:lnSpc>
                <a:spcPts val="4800"/>
              </a:lnSpc>
              <a:buFont typeface="Arial"/>
              <a:buChar char="•"/>
            </a:pPr>
            <a:r>
              <a:rPr lang="en-US" sz="2400" dirty="0"/>
              <a:t>La preview “Markdown” è </a:t>
            </a:r>
            <a:r>
              <a:rPr lang="en-US" sz="2400" dirty="0" err="1"/>
              <a:t>implementata</a:t>
            </a:r>
            <a:r>
              <a:rPr lang="en-US" sz="2400" dirty="0"/>
              <a:t> </a:t>
            </a:r>
            <a:r>
              <a:rPr lang="en-US" sz="2400" dirty="0" err="1"/>
              <a:t>utilizzando</a:t>
            </a:r>
            <a:r>
              <a:rPr lang="en-US" sz="2400" dirty="0"/>
              <a:t> </a:t>
            </a:r>
            <a:r>
              <a:rPr lang="en-US" sz="2400" dirty="0" err="1"/>
              <a:t>il</a:t>
            </a:r>
            <a:r>
              <a:rPr lang="en-US" sz="2400" dirty="0"/>
              <a:t> modulo </a:t>
            </a:r>
            <a:r>
              <a:rPr lang="en-US" sz="2400" dirty="0" err="1"/>
              <a:t>PageDown</a:t>
            </a:r>
            <a:r>
              <a:rPr lang="en-US" sz="2400" dirty="0"/>
              <a:t> </a:t>
            </a:r>
            <a:r>
              <a:rPr lang="en-US" sz="2400" dirty="0" err="1"/>
              <a:t>che</a:t>
            </a:r>
            <a:r>
              <a:rPr lang="en-US" sz="2400" dirty="0"/>
              <a:t> </a:t>
            </a:r>
            <a:r>
              <a:rPr lang="en-US" sz="2400" dirty="0" err="1"/>
              <a:t>va</a:t>
            </a:r>
            <a:r>
              <a:rPr lang="en-US" sz="2400" dirty="0"/>
              <a:t> </a:t>
            </a:r>
            <a:r>
              <a:rPr lang="en-US" sz="2400" dirty="0" err="1"/>
              <a:t>messo</a:t>
            </a:r>
            <a:r>
              <a:rPr lang="en-US" sz="2400" dirty="0"/>
              <a:t> </a:t>
            </a:r>
            <a:r>
              <a:rPr lang="en-US" sz="2400" dirty="0" err="1"/>
              <a:t>nel</a:t>
            </a:r>
            <a:r>
              <a:rPr lang="en-US" sz="2400" dirty="0"/>
              <a:t> template</a:t>
            </a:r>
          </a:p>
          <a:p>
            <a:pPr marL="518160" lvl="1" indent="-259080">
              <a:lnSpc>
                <a:spcPts val="4800"/>
              </a:lnSpc>
              <a:buFont typeface="Arial"/>
              <a:buChar char="•"/>
            </a:pPr>
            <a:r>
              <a:rPr lang="en-US" sz="2400" spc="48" dirty="0" smtClean="0">
                <a:solidFill>
                  <a:srgbClr val="1546BA"/>
                </a:solidFill>
                <a:latin typeface="Libre Franklin Light"/>
              </a:rPr>
              <a:t>BACK-END</a:t>
            </a:r>
          </a:p>
          <a:p>
            <a:pPr marL="975360" lvl="2" indent="-259080">
              <a:lnSpc>
                <a:spcPts val="4800"/>
              </a:lnSpc>
              <a:buFont typeface="Arial"/>
              <a:buChar char="•"/>
            </a:pPr>
            <a:r>
              <a:rPr lang="en-US" sz="2400" spc="48" dirty="0" smtClean="0">
                <a:solidFill>
                  <a:srgbClr val="1546BA"/>
                </a:solidFill>
                <a:latin typeface="Libre Franklin Light"/>
              </a:rPr>
              <a:t>Per </a:t>
            </a:r>
            <a:r>
              <a:rPr lang="en-US" sz="2400" spc="48" dirty="0" err="1" smtClean="0">
                <a:solidFill>
                  <a:srgbClr val="1546BA"/>
                </a:solidFill>
                <a:latin typeface="Libre Franklin Light"/>
              </a:rPr>
              <a:t>ragioni</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sicurezza</a:t>
            </a:r>
            <a:r>
              <a:rPr lang="en-US" sz="2400" spc="48" dirty="0" smtClean="0">
                <a:solidFill>
                  <a:srgbClr val="1546BA"/>
                </a:solidFill>
                <a:latin typeface="Libre Franklin Light"/>
              </a:rPr>
              <a:t> solo </a:t>
            </a:r>
            <a:r>
              <a:rPr lang="en-US" sz="2400" spc="48" dirty="0" err="1" smtClean="0">
                <a:solidFill>
                  <a:srgbClr val="1546BA"/>
                </a:solidFill>
                <a:latin typeface="Libre Franklin Light"/>
              </a:rPr>
              <a:t>il</a:t>
            </a:r>
            <a:r>
              <a:rPr lang="en-US" sz="2400" spc="48" dirty="0" smtClean="0">
                <a:solidFill>
                  <a:srgbClr val="1546BA"/>
                </a:solidFill>
                <a:latin typeface="Libre Franklin Light"/>
              </a:rPr>
              <a:t> Markdown è </a:t>
            </a:r>
            <a:r>
              <a:rPr lang="en-US" sz="2400" spc="48" dirty="0" err="1" smtClean="0">
                <a:solidFill>
                  <a:srgbClr val="1546BA"/>
                </a:solidFill>
                <a:latin typeface="Libre Franklin Light"/>
              </a:rPr>
              <a:t>mandato</a:t>
            </a:r>
            <a:r>
              <a:rPr lang="en-US" sz="2400" spc="48" dirty="0" smtClean="0">
                <a:solidFill>
                  <a:srgbClr val="1546BA"/>
                </a:solidFill>
                <a:latin typeface="Libre Franklin Light"/>
              </a:rPr>
              <a:t> con la </a:t>
            </a:r>
            <a:r>
              <a:rPr lang="en-US" sz="2400" spc="48" dirty="0" err="1" smtClean="0">
                <a:solidFill>
                  <a:srgbClr val="1546BA"/>
                </a:solidFill>
                <a:latin typeface="Libre Franklin Light"/>
              </a:rPr>
              <a:t>richiesta</a:t>
            </a:r>
            <a:r>
              <a:rPr lang="en-US" sz="2400" spc="48" dirty="0" smtClean="0">
                <a:solidFill>
                  <a:srgbClr val="1546BA"/>
                </a:solidFill>
                <a:latin typeface="Libre Franklin Light"/>
              </a:rPr>
              <a:t> POST</a:t>
            </a:r>
          </a:p>
          <a:p>
            <a:pPr marL="1432560" lvl="3" indent="-259080">
              <a:lnSpc>
                <a:spcPts val="4800"/>
              </a:lnSpc>
              <a:buFont typeface="Arial"/>
              <a:buChar char="•"/>
            </a:pPr>
            <a:r>
              <a:rPr lang="en-US" sz="2400" dirty="0"/>
              <a:t>The HTML code for the </a:t>
            </a:r>
            <a:r>
              <a:rPr lang="en-US" sz="2400" dirty="0" smtClean="0"/>
              <a:t>rendered </a:t>
            </a:r>
            <a:r>
              <a:rPr lang="en-US" sz="2400" dirty="0"/>
              <a:t>blog post is cached in a new field added to the Post model that the template can access directly. The original Markdown source is also kept in the database in case the post needs to be edited</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15" name="TextBox 11"/>
          <p:cNvSpPr txBox="1"/>
          <p:nvPr/>
        </p:nvSpPr>
        <p:spPr>
          <a:xfrm>
            <a:off x="533400" y="901399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164</a:t>
            </a:r>
            <a:endParaRPr lang="en-US" sz="3200" spc="64" dirty="0">
              <a:solidFill>
                <a:srgbClr val="1546BA"/>
              </a:solidFill>
              <a:latin typeface="Libre Franklin Light"/>
            </a:endParaRPr>
          </a:p>
        </p:txBody>
      </p:sp>
      <p:pic>
        <p:nvPicPr>
          <p:cNvPr id="16" name="Immagine 15"/>
          <p:cNvPicPr>
            <a:picLocks noChangeAspect="1"/>
          </p:cNvPicPr>
          <p:nvPr/>
        </p:nvPicPr>
        <p:blipFill>
          <a:blip r:embed="rId3"/>
          <a:stretch>
            <a:fillRect/>
          </a:stretch>
        </p:blipFill>
        <p:spPr>
          <a:xfrm>
            <a:off x="8458200" y="2569493"/>
            <a:ext cx="3330215" cy="1128512"/>
          </a:xfrm>
          <a:prstGeom prst="rect">
            <a:avLst/>
          </a:prstGeom>
        </p:spPr>
      </p:pic>
      <p:pic>
        <p:nvPicPr>
          <p:cNvPr id="11" name="Immagine 10"/>
          <p:cNvPicPr>
            <a:picLocks noChangeAspect="1"/>
          </p:cNvPicPr>
          <p:nvPr/>
        </p:nvPicPr>
        <p:blipFill>
          <a:blip r:embed="rId4"/>
          <a:stretch>
            <a:fillRect/>
          </a:stretch>
        </p:blipFill>
        <p:spPr>
          <a:xfrm>
            <a:off x="5334000" y="7225988"/>
            <a:ext cx="5593346" cy="3032290"/>
          </a:xfrm>
          <a:prstGeom prst="rect">
            <a:avLst/>
          </a:prstGeom>
        </p:spPr>
      </p:pic>
    </p:spTree>
    <p:extLst>
      <p:ext uri="{BB962C8B-B14F-4D97-AF65-F5344CB8AC3E}">
        <p14:creationId xmlns:p14="http://schemas.microsoft.com/office/powerpoint/2010/main" val="8810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7" r="427"/>
          <a:stretch>
            <a:fillRect/>
          </a:stretch>
        </p:blipFill>
        <p:spPr>
          <a:xfrm>
            <a:off x="9567210" y="0"/>
            <a:ext cx="7483531" cy="10287000"/>
          </a:xfrm>
          <a:prstGeom prst="rect">
            <a:avLst/>
          </a:prstGeom>
        </p:spPr>
      </p:pic>
      <p:grpSp>
        <p:nvGrpSpPr>
          <p:cNvPr id="3" name="Group 3"/>
          <p:cNvGrpSpPr/>
          <p:nvPr/>
        </p:nvGrpSpPr>
        <p:grpSpPr>
          <a:xfrm>
            <a:off x="2609209" y="2629093"/>
            <a:ext cx="5140897" cy="4805834"/>
            <a:chOff x="0" y="0"/>
            <a:chExt cx="6854529" cy="6407779"/>
          </a:xfrm>
        </p:grpSpPr>
        <p:sp>
          <p:nvSpPr>
            <p:cNvPr id="4" name="TextBox 4"/>
            <p:cNvSpPr txBox="1"/>
            <p:nvPr/>
          </p:nvSpPr>
          <p:spPr>
            <a:xfrm>
              <a:off x="0" y="38100"/>
              <a:ext cx="6854529" cy="2155444"/>
            </a:xfrm>
            <a:prstGeom prst="rect">
              <a:avLst/>
            </a:prstGeom>
          </p:spPr>
          <p:txBody>
            <a:bodyPr lIns="0" tIns="0" rIns="0" bIns="0" rtlCol="0" anchor="t">
              <a:spAutoFit/>
            </a:bodyPr>
            <a:lstStyle/>
            <a:p>
              <a:pPr>
                <a:lnSpc>
                  <a:spcPts val="6216"/>
                </a:lnSpc>
              </a:pPr>
              <a:r>
                <a:rPr lang="en-US" sz="5600" spc="89">
                  <a:solidFill>
                    <a:srgbClr val="011C5D"/>
                  </a:solidFill>
                  <a:latin typeface="Montserrat Classic Bold"/>
                </a:rPr>
                <a:t>Obiettivo del corso</a:t>
              </a:r>
            </a:p>
          </p:txBody>
        </p:sp>
        <p:sp>
          <p:nvSpPr>
            <p:cNvPr id="5" name="TextBox 5"/>
            <p:cNvSpPr txBox="1"/>
            <p:nvPr/>
          </p:nvSpPr>
          <p:spPr>
            <a:xfrm>
              <a:off x="0" y="4170251"/>
              <a:ext cx="6854529" cy="2237528"/>
            </a:xfrm>
            <a:prstGeom prst="rect">
              <a:avLst/>
            </a:prstGeom>
          </p:spPr>
          <p:txBody>
            <a:bodyPr lIns="0" tIns="0" rIns="0" bIns="0" rtlCol="0" anchor="t">
              <a:spAutoFit/>
            </a:bodyPr>
            <a:lstStyle/>
            <a:p>
              <a:pPr marL="367030" lvl="1" indent="-183515">
                <a:lnSpc>
                  <a:spcPts val="2720"/>
                </a:lnSpc>
                <a:buFont typeface="Arial"/>
                <a:buChar char="•"/>
              </a:pPr>
              <a:r>
                <a:rPr lang="en-US" sz="1700" spc="34">
                  <a:solidFill>
                    <a:srgbClr val="1546BA"/>
                  </a:solidFill>
                  <a:latin typeface="Libre Franklin Light"/>
                </a:rPr>
                <a:t>Concetti base di Flask per usarlo in differenti contesti</a:t>
              </a:r>
            </a:p>
            <a:p>
              <a:pPr marL="367030" lvl="1" indent="-183515">
                <a:lnSpc>
                  <a:spcPts val="2720"/>
                </a:lnSpc>
                <a:buFont typeface="Arial"/>
                <a:buChar char="•"/>
              </a:pPr>
              <a:r>
                <a:rPr lang="en-US" sz="1700" spc="34">
                  <a:solidFill>
                    <a:srgbClr val="1546BA"/>
                  </a:solidFill>
                  <a:latin typeface="Libre Franklin Light"/>
                </a:rPr>
                <a:t>Costruire piccole applicazioni web o backend</a:t>
              </a:r>
            </a:p>
            <a:p>
              <a:pPr marL="367030" lvl="1" indent="-183515" algn="l">
                <a:lnSpc>
                  <a:spcPts val="2720"/>
                </a:lnSpc>
                <a:buFont typeface="Arial"/>
                <a:buChar char="•"/>
              </a:pPr>
              <a:r>
                <a:rPr lang="en-US" sz="1700" spc="34">
                  <a:solidFill>
                    <a:srgbClr val="1546BA"/>
                  </a:solidFill>
                  <a:latin typeface="Libre Franklin Light"/>
                </a:rPr>
                <a:t>Riuscire a "mettere in produzione" il proprio codice</a:t>
              </a:r>
            </a:p>
          </p:txBody>
        </p:sp>
        <p:sp>
          <p:nvSpPr>
            <p:cNvPr id="6" name="TextBox 6"/>
            <p:cNvSpPr txBox="1"/>
            <p:nvPr/>
          </p:nvSpPr>
          <p:spPr>
            <a:xfrm>
              <a:off x="0" y="2589727"/>
              <a:ext cx="6854529" cy="1213051"/>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Realizzare una piccola applicazione</a:t>
              </a:r>
            </a:p>
          </p:txBody>
        </p:sp>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04</a:t>
            </a: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
        <p:nvSpPr>
          <p:cNvPr id="11" name="TextBox 11"/>
          <p:cNvSpPr txBox="1"/>
          <p:nvPr/>
        </p:nvSpPr>
        <p:spPr>
          <a:xfrm>
            <a:off x="4318587" y="9191625"/>
            <a:ext cx="5248623" cy="928370"/>
          </a:xfrm>
          <a:prstGeom prst="rect">
            <a:avLst/>
          </a:prstGeom>
        </p:spPr>
        <p:txBody>
          <a:bodyPr lIns="0" tIns="0" rIns="0" bIns="0" rtlCol="0" anchor="t">
            <a:spAutoFit/>
          </a:bodyPr>
          <a:lstStyle/>
          <a:p>
            <a:pPr>
              <a:lnSpc>
                <a:spcPts val="2560"/>
              </a:lnSpc>
            </a:pPr>
            <a:r>
              <a:rPr lang="en-US" sz="1600" spc="32">
                <a:solidFill>
                  <a:srgbClr val="1546BA"/>
                </a:solidFill>
                <a:latin typeface="Libre Franklin Light"/>
              </a:rPr>
              <a:t>Altri Framework:</a:t>
            </a:r>
          </a:p>
          <a:p>
            <a:pPr>
              <a:lnSpc>
                <a:spcPts val="2560"/>
              </a:lnSpc>
            </a:pPr>
            <a:r>
              <a:rPr lang="en-US" sz="1600" spc="32">
                <a:solidFill>
                  <a:srgbClr val="1546BA"/>
                </a:solidFill>
                <a:latin typeface="Libre Franklin Light"/>
              </a:rPr>
              <a:t>Django, FastAPI, Pyramid, Bottle, ...</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Grazie a paginate() di </a:t>
            </a:r>
            <a:r>
              <a:rPr lang="en-US" sz="3600" dirty="0" err="1" smtClean="0">
                <a:solidFill>
                  <a:srgbClr val="1546BA"/>
                </a:solidFill>
                <a:latin typeface="Libre Franklin Light"/>
              </a:rPr>
              <a:t>SQLAlchemy</a:t>
            </a:r>
            <a:endParaRPr lang="en-US" sz="3600" dirty="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8077200" y="3125533"/>
            <a:ext cx="8056673" cy="3693319"/>
          </a:xfrm>
          <a:prstGeom prst="rect">
            <a:avLst/>
          </a:prstGeom>
        </p:spPr>
        <p:txBody>
          <a:bodyPr wrap="square" lIns="0" tIns="0" rIns="0" bIns="0" rtlCol="0" anchor="t">
            <a:spAutoFit/>
          </a:bodyPr>
          <a:lstStyle/>
          <a:p>
            <a:pPr marL="259080" lvl="1">
              <a:lnSpc>
                <a:spcPts val="4800"/>
              </a:lnSpc>
            </a:pPr>
            <a:r>
              <a:rPr lang="en-US" sz="2400" b="1" spc="48" dirty="0" smtClean="0">
                <a:solidFill>
                  <a:srgbClr val="1546BA"/>
                </a:solidFill>
                <a:latin typeface="Libre Franklin Light"/>
              </a:rPr>
              <a:t>UTILIZZO</a:t>
            </a:r>
          </a:p>
          <a:p>
            <a:pPr marL="518160" lvl="1" indent="-259080">
              <a:lnSpc>
                <a:spcPts val="4800"/>
              </a:lnSpc>
              <a:buFont typeface="Arial"/>
              <a:buChar char="•"/>
            </a:pPr>
            <a:r>
              <a:rPr lang="en-US" sz="2400" spc="48" dirty="0" err="1" smtClean="0">
                <a:solidFill>
                  <a:srgbClr val="1546BA"/>
                </a:solidFill>
                <a:latin typeface="Libre Franklin Light"/>
              </a:rPr>
              <a:t>Definizione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numero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elementi</a:t>
            </a:r>
            <a:r>
              <a:rPr lang="en-US" sz="2400" spc="48" dirty="0" smtClean="0">
                <a:solidFill>
                  <a:srgbClr val="1546BA"/>
                </a:solidFill>
                <a:latin typeface="Libre Franklin Light"/>
              </a:rPr>
              <a:t> per </a:t>
            </a:r>
            <a:r>
              <a:rPr lang="en-US" sz="2400" spc="48" dirty="0" err="1" smtClean="0">
                <a:solidFill>
                  <a:srgbClr val="1546BA"/>
                </a:solidFill>
                <a:latin typeface="Libre Franklin Light"/>
              </a:rPr>
              <a:t>pagina</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.paginate()</a:t>
            </a:r>
          </a:p>
          <a:p>
            <a:pPr marL="518160" lvl="1" indent="-259080">
              <a:lnSpc>
                <a:spcPts val="4800"/>
              </a:lnSpc>
              <a:buFont typeface="Arial"/>
              <a:buChar char="•"/>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nSpc>
                <a:spcPts val="4800"/>
              </a:lnSpc>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6781800" y="5453698"/>
            <a:ext cx="11060068" cy="2962688"/>
          </a:xfrm>
          <a:prstGeom prst="rect">
            <a:avLst/>
          </a:prstGeom>
        </p:spPr>
      </p:pic>
    </p:spTree>
    <p:extLst>
      <p:ext uri="{BB962C8B-B14F-4D97-AF65-F5344CB8AC3E}">
        <p14:creationId xmlns:p14="http://schemas.microsoft.com/office/powerpoint/2010/main" val="228968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679819" y="1085517"/>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/2</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5638800" y="1995617"/>
            <a:ext cx="8056673" cy="1152175"/>
          </a:xfrm>
          <a:prstGeom prst="rect">
            <a:avLst/>
          </a:prstGeom>
        </p:spPr>
        <p:txBody>
          <a:bodyPr wrap="square" lIns="0" tIns="0" rIns="0" bIns="0" rtlCol="0" anchor="t">
            <a:spAutoFit/>
          </a:bodyPr>
          <a:lstStyle/>
          <a:p>
            <a:pPr marL="259080" lvl="1" algn="ctr">
              <a:lnSpc>
                <a:spcPts val="4800"/>
              </a:lnSpc>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gn="ctr">
              <a:lnSpc>
                <a:spcPts val="4800"/>
              </a:lnSpc>
            </a:pPr>
            <a:endParaRPr lang="en-US" sz="2400" spc="48" dirty="0" smtClean="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736140" y="3093880"/>
            <a:ext cx="6058746" cy="4629796"/>
          </a:xfrm>
          <a:prstGeom prst="rect">
            <a:avLst/>
          </a:prstGeom>
        </p:spPr>
      </p:pic>
      <p:pic>
        <p:nvPicPr>
          <p:cNvPr id="12" name="Immagine 11"/>
          <p:cNvPicPr>
            <a:picLocks noChangeAspect="1"/>
          </p:cNvPicPr>
          <p:nvPr/>
        </p:nvPicPr>
        <p:blipFill>
          <a:blip r:embed="rId4"/>
          <a:stretch>
            <a:fillRect/>
          </a:stretch>
        </p:blipFill>
        <p:spPr>
          <a:xfrm>
            <a:off x="8229600" y="3713373"/>
            <a:ext cx="9364382" cy="3667637"/>
          </a:xfrm>
          <a:prstGeom prst="rect">
            <a:avLst/>
          </a:prstGeom>
        </p:spPr>
      </p:pic>
    </p:spTree>
    <p:extLst>
      <p:ext uri="{BB962C8B-B14F-4D97-AF65-F5344CB8AC3E}">
        <p14:creationId xmlns:p14="http://schemas.microsoft.com/office/powerpoint/2010/main" val="371514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955368" y="322938"/>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/3</a:t>
            </a:r>
            <a:endParaRPr lang="en-US" sz="5013" spc="80" dirty="0">
              <a:solidFill>
                <a:srgbClr val="011C5D"/>
              </a:solidFill>
              <a:latin typeface="Montserrat Classic Bold"/>
            </a:endParaRPr>
          </a:p>
        </p:txBody>
      </p:sp>
      <p:sp>
        <p:nvSpPr>
          <p:cNvPr id="9" name="TextBox 11"/>
          <p:cNvSpPr txBox="1"/>
          <p:nvPr/>
        </p:nvSpPr>
        <p:spPr>
          <a:xfrm>
            <a:off x="2667000" y="9466262"/>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159</a:t>
            </a:r>
            <a:endParaRPr lang="en-US" sz="3200" spc="64" dirty="0">
              <a:solidFill>
                <a:srgbClr val="1546BA"/>
              </a:solidFill>
              <a:latin typeface="Libre Franklin Light"/>
            </a:endParaRPr>
          </a:p>
        </p:txBody>
      </p:sp>
      <p:sp>
        <p:nvSpPr>
          <p:cNvPr id="10" name="TextBox 6"/>
          <p:cNvSpPr txBox="1"/>
          <p:nvPr/>
        </p:nvSpPr>
        <p:spPr>
          <a:xfrm>
            <a:off x="5638798" y="811319"/>
            <a:ext cx="8056673" cy="1231106"/>
          </a:xfrm>
          <a:prstGeom prst="rect">
            <a:avLst/>
          </a:prstGeom>
        </p:spPr>
        <p:txBody>
          <a:bodyPr wrap="square" lIns="0" tIns="0" rIns="0" bIns="0" rtlCol="0" anchor="t">
            <a:spAutoFit/>
          </a:bodyPr>
          <a:lstStyle/>
          <a:p>
            <a:pPr marL="259080" lvl="1" algn="ctr">
              <a:lnSpc>
                <a:spcPts val="4800"/>
              </a:lnSpc>
            </a:pPr>
            <a:r>
              <a:rPr lang="en-US" sz="2400" dirty="0"/>
              <a:t>Widget </a:t>
            </a:r>
            <a:r>
              <a:rPr lang="en-US" sz="2400" dirty="0" err="1"/>
              <a:t>riusabile</a:t>
            </a:r>
            <a:r>
              <a:rPr lang="en-US" sz="2400" dirty="0"/>
              <a:t> per la </a:t>
            </a:r>
            <a:r>
              <a:rPr lang="en-US" sz="2400" dirty="0" err="1"/>
              <a:t>paginazione</a:t>
            </a:r>
            <a:r>
              <a:rPr lang="en-US" sz="2400" spc="48" dirty="0" smtClean="0">
                <a:solidFill>
                  <a:srgbClr val="1546BA"/>
                </a:solidFill>
                <a:latin typeface="Libre Franklin Light"/>
              </a:rPr>
              <a:t>: </a:t>
            </a:r>
            <a:r>
              <a:rPr lang="it-IT" sz="2400" dirty="0" smtClean="0"/>
              <a:t>_</a:t>
            </a:r>
            <a:r>
              <a:rPr lang="it-IT" sz="2400" dirty="0"/>
              <a:t>macros.html</a:t>
            </a:r>
            <a:endParaRPr lang="en-US" sz="2400" spc="48" dirty="0" smtClean="0">
              <a:solidFill>
                <a:srgbClr val="1546BA"/>
              </a:solidFill>
              <a:latin typeface="Libre Franklin Light"/>
            </a:endParaRPr>
          </a:p>
          <a:p>
            <a:pPr marL="259080" lvl="1" algn="ctr">
              <a:lnSpc>
                <a:spcPts val="4800"/>
              </a:lnSpc>
            </a:pPr>
            <a:endParaRPr lang="en-US" sz="24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4343400" y="1566763"/>
            <a:ext cx="11186597" cy="7964952"/>
          </a:xfrm>
          <a:prstGeom prst="rect">
            <a:avLst/>
          </a:prstGeom>
        </p:spPr>
      </p:pic>
    </p:spTree>
    <p:extLst>
      <p:ext uri="{BB962C8B-B14F-4D97-AF65-F5344CB8AC3E}">
        <p14:creationId xmlns:p14="http://schemas.microsoft.com/office/powerpoint/2010/main" val="233049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faker</a:t>
            </a:r>
            <a:endParaRPr lang="en-US" sz="5013" spc="80" dirty="0">
              <a:solidFill>
                <a:srgbClr val="011C5D"/>
              </a:solidFill>
              <a:latin typeface="Montserrat Classic Bold"/>
            </a:endParaRPr>
          </a:p>
        </p:txBody>
      </p:sp>
      <p:sp>
        <p:nvSpPr>
          <p:cNvPr id="6" name="TextBox 6"/>
          <p:cNvSpPr txBox="1"/>
          <p:nvPr/>
        </p:nvSpPr>
        <p:spPr>
          <a:xfrm>
            <a:off x="1301426" y="3924300"/>
            <a:ext cx="14776774" cy="184665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in fake_data.py per </a:t>
            </a:r>
            <a:r>
              <a:rPr lang="en-US" sz="2400" spc="48" dirty="0" err="1" smtClean="0">
                <a:solidFill>
                  <a:srgbClr val="1546BA"/>
                </a:solidFill>
                <a:latin typeface="Libre Franklin Light"/>
              </a:rPr>
              <a:t>creare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 e post </a:t>
            </a:r>
            <a:r>
              <a:rPr lang="en-US" sz="2400" spc="48" dirty="0" err="1" smtClean="0">
                <a:solidFill>
                  <a:srgbClr val="1546BA"/>
                </a:solidFill>
                <a:latin typeface="Libre Franklin Light"/>
              </a:rPr>
              <a:t>fittizi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Articoli</a:t>
            </a:r>
            <a:r>
              <a:rPr lang="en-US" sz="3600" dirty="0" smtClean="0">
                <a:solidFill>
                  <a:srgbClr val="1546BA"/>
                </a:solidFill>
                <a:latin typeface="Libre Franklin Light"/>
              </a:rPr>
              <a:t> “</a:t>
            </a:r>
            <a:r>
              <a:rPr lang="en-US" sz="3600" dirty="0" err="1" smtClean="0">
                <a:solidFill>
                  <a:srgbClr val="1546BA"/>
                </a:solidFill>
                <a:latin typeface="Libre Franklin Light"/>
              </a:rPr>
              <a:t>fittizi</a:t>
            </a:r>
            <a:r>
              <a:rPr lang="en-US" sz="3600" dirty="0" smtClean="0">
                <a:solidFill>
                  <a:srgbClr val="1546BA"/>
                </a:solidFill>
                <a:latin typeface="Libre Franklin Light"/>
              </a:rPr>
              <a:t>” per </a:t>
            </a:r>
            <a:r>
              <a:rPr lang="en-US" sz="3600" dirty="0" err="1" smtClean="0">
                <a:solidFill>
                  <a:srgbClr val="1546BA"/>
                </a:solidFill>
                <a:latin typeface="Libre Franklin Light"/>
              </a:rPr>
              <a:t>verificare</a:t>
            </a:r>
            <a:r>
              <a:rPr lang="en-US" sz="3600" dirty="0" smtClean="0">
                <a:solidFill>
                  <a:srgbClr val="1546BA"/>
                </a:solidFill>
                <a:latin typeface="Libre Franklin Light"/>
              </a:rPr>
              <a:t> la </a:t>
            </a:r>
            <a:r>
              <a:rPr lang="en-US" sz="3600" dirty="0" err="1" smtClean="0">
                <a:solidFill>
                  <a:srgbClr val="1546BA"/>
                </a:solidFill>
                <a:latin typeface="Libre Franklin Light"/>
              </a:rPr>
              <a:t>paginazione</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198990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“No” Followers (cap 12)</a:t>
            </a:r>
          </a:p>
          <a:p>
            <a:pPr>
              <a:lnSpc>
                <a:spcPts val="3600"/>
              </a:lnSpc>
            </a:pPr>
            <a:endParaRPr lang="en-US" sz="3600" dirty="0">
              <a:solidFill>
                <a:srgbClr val="1546BA"/>
              </a:solidFill>
              <a:latin typeface="Libre Franklin Light"/>
            </a:endParaRPr>
          </a:p>
          <a:p>
            <a:pPr>
              <a:lnSpc>
                <a:spcPts val="3600"/>
              </a:lnSpc>
            </a:pPr>
            <a:r>
              <a:rPr lang="en-US" sz="3600" dirty="0" smtClean="0">
                <a:solidFill>
                  <a:srgbClr val="1546BA"/>
                </a:solidFill>
                <a:latin typeface="Libre Franklin Light"/>
              </a:rPr>
              <a:t>Deploy </a:t>
            </a:r>
            <a:r>
              <a:rPr lang="en-US" sz="3600" dirty="0" err="1" smtClean="0">
                <a:solidFill>
                  <a:srgbClr val="1546BA"/>
                </a:solidFill>
                <a:latin typeface="Libre Franklin Light"/>
              </a:rPr>
              <a:t>su</a:t>
            </a:r>
            <a:r>
              <a:rPr lang="en-US" sz="3600" dirty="0" smtClean="0">
                <a:solidFill>
                  <a:srgbClr val="1546BA"/>
                </a:solidFill>
                <a:latin typeface="Libre Franklin Light"/>
              </a:rPr>
              <a:t> </a:t>
            </a:r>
            <a:r>
              <a:rPr lang="en-US" sz="3600" dirty="0" err="1" smtClean="0">
                <a:solidFill>
                  <a:srgbClr val="1546BA"/>
                </a:solidFill>
                <a:latin typeface="Libre Franklin Light"/>
              </a:rPr>
              <a:t>Heroku</a:t>
            </a:r>
            <a:r>
              <a:rPr lang="en-US" sz="3600" dirty="0" smtClean="0">
                <a:solidFill>
                  <a:srgbClr val="1546BA"/>
                </a:solidFill>
                <a:latin typeface="Libre Franklin Light"/>
              </a:rPr>
              <a:t> (cap 17)</a:t>
            </a:r>
          </a:p>
          <a:p>
            <a:pPr>
              <a:lnSpc>
                <a:spcPts val="3600"/>
              </a:lnSpc>
            </a:pPr>
            <a:endParaRPr lang="en-US" sz="3600" dirty="0" smtClean="0">
              <a:solidFill>
                <a:srgbClr val="1546BA"/>
              </a:solidFill>
              <a:latin typeface="Libre Franklin Light"/>
            </a:endParaRPr>
          </a:p>
          <a:p>
            <a:pPr>
              <a:lnSpc>
                <a:spcPts val="3600"/>
              </a:lnSpc>
            </a:pPr>
            <a:r>
              <a:rPr lang="en-US" sz="3600" dirty="0" smtClean="0">
                <a:solidFill>
                  <a:srgbClr val="1546BA"/>
                </a:solidFill>
                <a:latin typeface="Libre Franklin Light"/>
              </a:rPr>
              <a:t>API (cap 14)</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2537237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09</a:t>
            </a:r>
            <a:endParaRPr lang="en-US" sz="5013" spc="80" dirty="0">
              <a:solidFill>
                <a:srgbClr val="011C5D"/>
              </a:solidFill>
              <a:latin typeface="Montserrat Classic Bold"/>
            </a:endParaRPr>
          </a:p>
        </p:txBody>
      </p:sp>
      <p:sp>
        <p:nvSpPr>
          <p:cNvPr id="6" name="TextBox 6"/>
          <p:cNvSpPr txBox="1"/>
          <p:nvPr/>
        </p:nvSpPr>
        <p:spPr>
          <a:xfrm>
            <a:off x="1301426" y="3924300"/>
            <a:ext cx="8056673" cy="4924425"/>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ambienti</a:t>
            </a: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smtClean="0">
                <a:solidFill>
                  <a:srgbClr val="1546BA"/>
                </a:solidFill>
                <a:latin typeface="Libre Franklin Light"/>
              </a:rPr>
              <a:t>Deploy in </a:t>
            </a:r>
            <a:r>
              <a:rPr lang="en-US" sz="2400" spc="48" dirty="0" err="1" smtClean="0">
                <a:solidFill>
                  <a:srgbClr val="1546BA"/>
                </a:solidFill>
                <a:latin typeface="Libre Franklin Light"/>
              </a:rPr>
              <a:t>Heruku</a:t>
            </a:r>
            <a:endParaRPr lang="en-US" sz="2400" spc="48" dirty="0" smtClean="0">
              <a:solidFill>
                <a:srgbClr val="1546BA"/>
              </a:solidFill>
              <a:latin typeface="Libre Franklin Light"/>
            </a:endParaRPr>
          </a:p>
          <a:p>
            <a:pPr marL="975360" lvl="2" indent="-259080">
              <a:lnSpc>
                <a:spcPts val="4800"/>
              </a:lnSpc>
              <a:buFont typeface="Arial"/>
              <a:buChar char="•"/>
            </a:pPr>
            <a:r>
              <a:rPr lang="en-US" spc="48" dirty="0" err="1" smtClean="0">
                <a:solidFill>
                  <a:srgbClr val="1546BA"/>
                </a:solidFill>
                <a:latin typeface="Libre Franklin Light"/>
              </a:rPr>
              <a:t>Heroku</a:t>
            </a:r>
            <a:r>
              <a:rPr lang="en-US" spc="48" dirty="0" smtClean="0">
                <a:solidFill>
                  <a:srgbClr val="1546BA"/>
                </a:solidFill>
                <a:latin typeface="Libre Franklin Light"/>
              </a:rPr>
              <a:t> CLI</a:t>
            </a:r>
          </a:p>
          <a:p>
            <a:pPr marL="975360" lvl="2" indent="-259080">
              <a:lnSpc>
                <a:spcPts val="4800"/>
              </a:lnSpc>
              <a:buFont typeface="Arial"/>
              <a:buChar char="•"/>
            </a:pPr>
            <a:r>
              <a:rPr lang="en-US" spc="48" dirty="0" err="1" smtClean="0">
                <a:solidFill>
                  <a:srgbClr val="1546BA"/>
                </a:solidFill>
                <a:latin typeface="Libre Franklin Light"/>
              </a:rPr>
              <a:t>Procfile</a:t>
            </a:r>
            <a:endParaRPr lang="en-US" spc="48" dirty="0" smtClean="0">
              <a:solidFill>
                <a:srgbClr val="1546BA"/>
              </a:solidFill>
              <a:latin typeface="Libre Franklin Light"/>
            </a:endParaRPr>
          </a:p>
          <a:p>
            <a:pPr marL="518160" lvl="1" indent="-259080">
              <a:lnSpc>
                <a:spcPts val="4800"/>
              </a:lnSpc>
              <a:buFont typeface="Arial"/>
              <a:buChar char="•"/>
            </a:pPr>
            <a:r>
              <a:rPr lang="en-US" sz="2400" spc="48" dirty="0" smtClean="0">
                <a:solidFill>
                  <a:srgbClr val="1546BA"/>
                </a:solidFill>
                <a:latin typeface="Libre Franklin Light"/>
              </a:rPr>
              <a:t>Docker containers</a:t>
            </a:r>
          </a:p>
          <a:p>
            <a:pPr marL="975360" lvl="2" indent="-259080">
              <a:lnSpc>
                <a:spcPts val="4800"/>
              </a:lnSpc>
              <a:buFont typeface="Arial"/>
              <a:buChar char="•"/>
            </a:pPr>
            <a:r>
              <a:rPr lang="en-US" spc="48" dirty="0" smtClean="0">
                <a:solidFill>
                  <a:srgbClr val="1546BA"/>
                </a:solidFill>
                <a:latin typeface="Libre Franklin Light"/>
              </a:rPr>
              <a:t>Docker desktop</a:t>
            </a:r>
          </a:p>
          <a:p>
            <a:pPr marL="975360" lvl="2" indent="-259080">
              <a:lnSpc>
                <a:spcPts val="4800"/>
              </a:lnSpc>
              <a:buFont typeface="Arial"/>
              <a:buChar char="•"/>
            </a:pPr>
            <a:r>
              <a:rPr lang="en-US" spc="48" dirty="0" err="1" smtClean="0">
                <a:solidFill>
                  <a:srgbClr val="1546BA"/>
                </a:solidFill>
                <a:latin typeface="Libre Franklin Light"/>
              </a:rPr>
              <a:t>Dockerfile</a:t>
            </a:r>
            <a:endParaRPr lang="en-US" spc="48" dirty="0" smtClean="0">
              <a:solidFill>
                <a:srgbClr val="1546BA"/>
              </a:solidFill>
              <a:latin typeface="Libre Franklin Light"/>
            </a:endParaRPr>
          </a:p>
          <a:p>
            <a:pPr marL="975360" lvl="2" indent="-259080">
              <a:lnSpc>
                <a:spcPts val="4800"/>
              </a:lnSpc>
              <a:buFont typeface="Arial"/>
              <a:buChar char="•"/>
            </a:pPr>
            <a:r>
              <a:rPr lang="en-US" spc="48" dirty="0" smtClean="0">
                <a:solidFill>
                  <a:srgbClr val="1546BA"/>
                </a:solidFill>
                <a:latin typeface="Libre Franklin Light"/>
              </a:rPr>
              <a:t>Docker compose (</a:t>
            </a:r>
            <a:r>
              <a:rPr lang="en-US" spc="48" dirty="0" err="1" smtClean="0">
                <a:solidFill>
                  <a:srgbClr val="1546BA"/>
                </a:solidFill>
                <a:latin typeface="Libre Franklin Light"/>
              </a:rPr>
              <a:t>orchestrazione</a:t>
            </a:r>
            <a:r>
              <a:rPr lang="en-US" spc="48" dirty="0" smtClean="0">
                <a:solidFill>
                  <a:srgbClr val="1546BA"/>
                </a:solidFill>
                <a:latin typeface="Libre Franklin Light"/>
              </a:rPr>
              <a:t> base)</a:t>
            </a: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spc="48" dirty="0">
                <a:solidFill>
                  <a:srgbClr val="1546BA"/>
                </a:solidFill>
                <a:latin typeface="Libre Franklin Light Bold"/>
                <a:hlinkClick r:id="rId3"/>
              </a:rPr>
              <a:t>https://</a:t>
            </a:r>
            <a:r>
              <a:rPr lang="en-US" spc="48" dirty="0" smtClean="0">
                <a:solidFill>
                  <a:srgbClr val="1546BA"/>
                </a:solidFill>
                <a:latin typeface="Libre Franklin Light Bold"/>
                <a:hlinkClick r:id="rId3"/>
              </a:rPr>
              <a:t>github.com/PythonGroupBiella/SitoPGB</a:t>
            </a:r>
            <a:endParaRPr lang="en-US" spc="48" dirty="0" smtClean="0">
              <a:solidFill>
                <a:srgbClr val="1546BA"/>
              </a:solidFill>
              <a:latin typeface="Libre Franklin Light Bold"/>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a:t>
            </a:r>
            <a:r>
              <a:rPr lang="it-IT" dirty="0" err="1" smtClean="0"/>
              <a:t>heroku</a:t>
            </a:r>
            <a:endParaRPr lang="it-IT" dirty="0" smtClean="0"/>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14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945681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1436291"/>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Attivazione</a:t>
            </a:r>
            <a:r>
              <a:rPr lang="en-US" sz="5013" spc="80" dirty="0" smtClean="0">
                <a:solidFill>
                  <a:srgbClr val="011C5D"/>
                </a:solidFill>
                <a:latin typeface="Montserrat Classic Bold"/>
              </a:rPr>
              <a:t> del </a:t>
            </a:r>
            <a:r>
              <a:rPr lang="en-US" sz="5013" spc="80" dirty="0" err="1" smtClean="0">
                <a:solidFill>
                  <a:srgbClr val="011C5D"/>
                </a:solidFill>
                <a:latin typeface="Montserrat Classic Bold"/>
              </a:rPr>
              <a:t>sito</a:t>
            </a:r>
            <a:r>
              <a:rPr lang="en-US" sz="5013" spc="80" dirty="0" smtClean="0">
                <a:solidFill>
                  <a:srgbClr val="011C5D"/>
                </a:solidFill>
                <a:latin typeface="Montserrat Classic Bold"/>
              </a:rPr>
              <a:t> in PRODUZIONE</a:t>
            </a:r>
            <a:endParaRPr lang="en-US" sz="5013" spc="80" dirty="0">
              <a:solidFill>
                <a:srgbClr val="011C5D"/>
              </a:solidFill>
              <a:latin typeface="Montserrat Classic Bold"/>
            </a:endParaRPr>
          </a:p>
        </p:txBody>
      </p:sp>
      <p:sp>
        <p:nvSpPr>
          <p:cNvPr id="6" name="TextBox 6"/>
          <p:cNvSpPr txBox="1"/>
          <p:nvPr/>
        </p:nvSpPr>
        <p:spPr>
          <a:xfrm>
            <a:off x="9827431" y="5741194"/>
            <a:ext cx="8056673" cy="1231106"/>
          </a:xfrm>
          <a:prstGeom prst="rect">
            <a:avLst/>
          </a:prstGeom>
        </p:spPr>
        <p:txBody>
          <a:bodyPr wrap="square" lIns="0" tIns="0" rIns="0" bIns="0" rtlCol="0" anchor="t">
            <a:spAutoFit/>
          </a:bodyPr>
          <a:lstStyle/>
          <a:p>
            <a:pPr marL="259080" lvl="1">
              <a:lnSpc>
                <a:spcPts val="4800"/>
              </a:lnSpc>
            </a:pPr>
            <a:r>
              <a:rPr lang="en-US" sz="2400" spc="48" dirty="0" smtClean="0">
                <a:solidFill>
                  <a:srgbClr val="1546BA"/>
                </a:solidFill>
                <a:latin typeface="Libre Franklin Light"/>
              </a:rPr>
              <a:t>Docker (in locale)</a:t>
            </a: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Attenzione</a:t>
            </a:r>
            <a:r>
              <a:rPr lang="en-US" sz="2400" spc="48" dirty="0">
                <a:solidFill>
                  <a:srgbClr val="1546BA"/>
                </a:solidFill>
                <a:latin typeface="Libre Franklin Light"/>
              </a:rPr>
              <a:t> </a:t>
            </a:r>
            <a:r>
              <a:rPr lang="en-US" sz="2400" spc="48" dirty="0" smtClean="0">
                <a:solidFill>
                  <a:srgbClr val="1546BA"/>
                </a:solidFill>
                <a:latin typeface="Libre Franklin Light"/>
              </a:rPr>
              <a:t>entrypoint.sh </a:t>
            </a:r>
            <a:r>
              <a:rPr lang="en-US" sz="2400" spc="48" dirty="0" err="1" smtClean="0">
                <a:solidFill>
                  <a:srgbClr val="1546BA"/>
                </a:solidFill>
                <a:latin typeface="Libre Franklin Light"/>
              </a:rPr>
              <a:t>nei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sistemi</a:t>
            </a:r>
            <a:r>
              <a:rPr lang="en-US" sz="2400" spc="48" dirty="0" smtClean="0">
                <a:solidFill>
                  <a:srgbClr val="1546BA"/>
                </a:solidFill>
                <a:latin typeface="Libre Franklin Light"/>
              </a:rPr>
              <a:t> Windows</a:t>
            </a:r>
            <a:endParaRPr lang="en-US" sz="2400" spc="48" dirty="0" smtClean="0">
              <a:solidFill>
                <a:srgbClr val="1546BA"/>
              </a:solidFill>
              <a:latin typeface="Libre Franklin Light"/>
            </a:endParaRPr>
          </a:p>
        </p:txBody>
      </p:sp>
      <p:sp>
        <p:nvSpPr>
          <p:cNvPr id="10" name="TextBox 6"/>
          <p:cNvSpPr txBox="1"/>
          <p:nvPr/>
        </p:nvSpPr>
        <p:spPr>
          <a:xfrm>
            <a:off x="1453826" y="5741194"/>
            <a:ext cx="8056673" cy="1231106"/>
          </a:xfrm>
          <a:prstGeom prst="rect">
            <a:avLst/>
          </a:prstGeom>
        </p:spPr>
        <p:txBody>
          <a:bodyPr wrap="square" lIns="0" tIns="0" rIns="0" bIns="0" rtlCol="0" anchor="t">
            <a:spAutoFit/>
          </a:bodyPr>
          <a:lstStyle/>
          <a:p>
            <a:pPr marL="259080" lvl="1">
              <a:lnSpc>
                <a:spcPts val="4800"/>
              </a:lnSpc>
            </a:pPr>
            <a:r>
              <a:rPr lang="en-US" sz="2400" spc="48" dirty="0" err="1" smtClean="0">
                <a:solidFill>
                  <a:srgbClr val="1546BA"/>
                </a:solidFill>
                <a:latin typeface="Libre Franklin Light"/>
              </a:rPr>
              <a:t>Heroku</a:t>
            </a: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smtClean="0">
                <a:solidFill>
                  <a:srgbClr val="1546BA"/>
                </a:solidFill>
                <a:latin typeface="Libre Franklin Light"/>
              </a:rPr>
              <a:t>Non </a:t>
            </a:r>
            <a:r>
              <a:rPr lang="en-US" sz="2400" spc="48" dirty="0" err="1" smtClean="0">
                <a:solidFill>
                  <a:srgbClr val="1546BA"/>
                </a:solidFill>
                <a:latin typeface="Libre Franklin Light"/>
              </a:rPr>
              <a:t>si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può</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usare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sqlite</a:t>
            </a:r>
            <a:endParaRPr lang="en-US" sz="2400" spc="48" dirty="0" smtClean="0">
              <a:solidFill>
                <a:srgbClr val="1546BA"/>
              </a:solidFill>
              <a:latin typeface="Libre Franklin Light"/>
            </a:endParaRPr>
          </a:p>
        </p:txBody>
      </p:sp>
      <p:sp>
        <p:nvSpPr>
          <p:cNvPr id="11" name="Rettangolo 10"/>
          <p:cNvSpPr/>
          <p:nvPr/>
        </p:nvSpPr>
        <p:spPr>
          <a:xfrm>
            <a:off x="5791200" y="3047480"/>
            <a:ext cx="6441635" cy="584775"/>
          </a:xfrm>
          <a:prstGeom prst="rect">
            <a:avLst/>
          </a:prstGeom>
        </p:spPr>
        <p:txBody>
          <a:bodyPr wrap="none">
            <a:spAutoFit/>
          </a:bodyPr>
          <a:lstStyle/>
          <a:p>
            <a:r>
              <a:rPr lang="it-IT" sz="3200" dirty="0"/>
              <a:t>https://</a:t>
            </a:r>
            <a:r>
              <a:rPr lang="it-IT" sz="3200" dirty="0" smtClean="0"/>
              <a:t>pythonbiella.herokuapp.com/</a:t>
            </a:r>
            <a:endParaRPr lang="it-IT" sz="3200" dirty="0"/>
          </a:p>
        </p:txBody>
      </p:sp>
    </p:spTree>
    <p:extLst>
      <p:ext uri="{BB962C8B-B14F-4D97-AF65-F5344CB8AC3E}">
        <p14:creationId xmlns:p14="http://schemas.microsoft.com/office/powerpoint/2010/main" val="2300827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10</a:t>
            </a:r>
            <a:endParaRPr lang="en-US" sz="5013" spc="80" dirty="0">
              <a:solidFill>
                <a:srgbClr val="011C5D"/>
              </a:solidFill>
              <a:latin typeface="Montserrat Classic Bold"/>
            </a:endParaRPr>
          </a:p>
        </p:txBody>
      </p:sp>
      <p:sp>
        <p:nvSpPr>
          <p:cNvPr id="6" name="TextBox 6"/>
          <p:cNvSpPr txBox="1"/>
          <p:nvPr/>
        </p:nvSpPr>
        <p:spPr>
          <a:xfrm>
            <a:off x="1301426" y="3924300"/>
            <a:ext cx="8056673" cy="123110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REST API</a:t>
            </a:r>
          </a:p>
          <a:p>
            <a:pPr marL="518160" lvl="1" indent="-259080">
              <a:lnSpc>
                <a:spcPts val="4800"/>
              </a:lnSpc>
              <a:buFont typeface="Arial"/>
              <a:buChar char="•"/>
            </a:pPr>
            <a:r>
              <a:rPr lang="en-US" sz="2400" spc="48" dirty="0" smtClean="0">
                <a:solidFill>
                  <a:srgbClr val="1546BA"/>
                </a:solidFill>
                <a:latin typeface="Libre Franklin Light"/>
              </a:rPr>
              <a:t>REST in Flask</a:t>
            </a: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3077766"/>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spc="48" dirty="0">
                <a:solidFill>
                  <a:srgbClr val="1546BA"/>
                </a:solidFill>
                <a:latin typeface="Libre Franklin Light Bold"/>
                <a:hlinkClick r:id="rId3"/>
              </a:rPr>
              <a:t>https://github.com/PythonGroupBiella/SitoPGB</a:t>
            </a:r>
            <a:endParaRPr lang="en-US" spc="48" dirty="0">
              <a:solidFill>
                <a:srgbClr val="1546BA"/>
              </a:solidFill>
              <a:latin typeface="Libre Franklin Light Bold"/>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a:t>
            </a:r>
            <a:r>
              <a:rPr lang="it-IT" dirty="0" err="1" smtClean="0"/>
              <a:t>flask-httpauth</a:t>
            </a:r>
            <a:endParaRPr lang="it-IT" dirty="0" smtClean="0"/>
          </a:p>
          <a:p>
            <a:pPr>
              <a:lnSpc>
                <a:spcPts val="4800"/>
              </a:lnSpc>
            </a:pPr>
            <a:r>
              <a:rPr lang="en-US" dirty="0"/>
              <a:t>• </a:t>
            </a:r>
            <a:r>
              <a:rPr lang="it-IT" dirty="0" err="1" smtClean="0"/>
              <a:t>httpie</a:t>
            </a: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17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822981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API (Application Programming </a:t>
            </a:r>
            <a:r>
              <a:rPr lang="en-US" sz="5013" spc="80" dirty="0" smtClean="0">
                <a:solidFill>
                  <a:srgbClr val="011C5D"/>
                </a:solidFill>
                <a:latin typeface="Montserrat Classic Bold"/>
              </a:rPr>
              <a:t>Interfaces)</a:t>
            </a:r>
            <a:endParaRPr lang="en-US" sz="5013" spc="80" dirty="0">
              <a:solidFill>
                <a:srgbClr val="011C5D"/>
              </a:solidFill>
              <a:latin typeface="Montserrat Classic Bold"/>
            </a:endParaRPr>
          </a:p>
        </p:txBody>
      </p:sp>
      <p:sp>
        <p:nvSpPr>
          <p:cNvPr id="6" name="TextBox 6"/>
          <p:cNvSpPr txBox="1"/>
          <p:nvPr/>
        </p:nvSpPr>
        <p:spPr>
          <a:xfrm>
            <a:off x="1755613" y="2019300"/>
            <a:ext cx="14776774" cy="730770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a:solidFill>
                  <a:srgbClr val="1546BA"/>
                </a:solidFill>
                <a:latin typeface="Libre Franklin Light"/>
              </a:rPr>
              <a:t>Trend: Rich Internet Applications (RIAs)</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u="sng" spc="48" dirty="0">
                <a:solidFill>
                  <a:srgbClr val="1546BA"/>
                </a:solidFill>
                <a:latin typeface="Libre Franklin Light"/>
              </a:rPr>
              <a:t>Client</a:t>
            </a:r>
            <a:r>
              <a:rPr lang="en-US" sz="2400" spc="48" dirty="0">
                <a:solidFill>
                  <a:srgbClr val="1546BA"/>
                </a:solidFill>
                <a:latin typeface="Libre Franklin Light"/>
              </a:rPr>
              <a:t>: presentation and validation</a:t>
            </a:r>
          </a:p>
          <a:p>
            <a:pPr marL="518160" lvl="1" indent="-259080">
              <a:lnSpc>
                <a:spcPts val="4800"/>
              </a:lnSpc>
              <a:buFont typeface="Arial"/>
              <a:buChar char="•"/>
            </a:pPr>
            <a:r>
              <a:rPr lang="en-US" sz="2400" u="sng" spc="48" dirty="0">
                <a:solidFill>
                  <a:srgbClr val="1546BA"/>
                </a:solidFill>
                <a:latin typeface="Libre Franklin Light"/>
              </a:rPr>
              <a:t>Server</a:t>
            </a:r>
            <a:r>
              <a:rPr lang="en-US" sz="2400" spc="48" dirty="0">
                <a:solidFill>
                  <a:srgbClr val="1546BA"/>
                </a:solidFill>
                <a:latin typeface="Libre Franklin Light"/>
              </a:rPr>
              <a:t>: data retrieval and storage services (web service or API)</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a:solidFill>
                  <a:srgbClr val="1546BA"/>
                </a:solidFill>
                <a:latin typeface="Libre Franklin Light"/>
              </a:rPr>
              <a:t>Diversi</a:t>
            </a:r>
            <a:r>
              <a:rPr lang="en-US" sz="2400" spc="48" dirty="0">
                <a:solidFill>
                  <a:srgbClr val="1546BA"/>
                </a:solidFill>
                <a:latin typeface="Libre Franklin Light"/>
              </a:rPr>
              <a:t> </a:t>
            </a:r>
            <a:r>
              <a:rPr lang="en-US" sz="2400" spc="48" dirty="0" err="1">
                <a:solidFill>
                  <a:srgbClr val="1546BA"/>
                </a:solidFill>
                <a:latin typeface="Libre Franklin Light"/>
              </a:rPr>
              <a:t>protocolli</a:t>
            </a:r>
            <a:r>
              <a:rPr lang="en-US" sz="2400" spc="48" dirty="0">
                <a:solidFill>
                  <a:srgbClr val="1546BA"/>
                </a:solidFill>
                <a:latin typeface="Libre Franklin Light"/>
              </a:rPr>
              <a:t>:</a:t>
            </a:r>
          </a:p>
          <a:p>
            <a:pPr marL="975360" lvl="2" indent="-259080">
              <a:lnSpc>
                <a:spcPts val="4800"/>
              </a:lnSpc>
              <a:buFont typeface="Arial"/>
              <a:buChar char="•"/>
            </a:pPr>
            <a:r>
              <a:rPr lang="en-US" sz="2400" spc="48" dirty="0">
                <a:solidFill>
                  <a:srgbClr val="1546BA"/>
                </a:solidFill>
                <a:latin typeface="Libre Franklin Light"/>
              </a:rPr>
              <a:t>RPC/XML-RPOC</a:t>
            </a:r>
          </a:p>
          <a:p>
            <a:pPr marL="975360" lvl="2" indent="-259080">
              <a:lnSpc>
                <a:spcPts val="4800"/>
              </a:lnSpc>
              <a:buFont typeface="Arial"/>
              <a:buChar char="•"/>
            </a:pPr>
            <a:r>
              <a:rPr lang="en-US" sz="2400" spc="48" dirty="0">
                <a:solidFill>
                  <a:srgbClr val="1546BA"/>
                </a:solidFill>
                <a:latin typeface="Libre Franklin Light"/>
              </a:rPr>
              <a:t>SOAP (Simplified Object Access Protocol)</a:t>
            </a:r>
          </a:p>
          <a:p>
            <a:pPr marL="975360" lvl="2" indent="-259080">
              <a:lnSpc>
                <a:spcPts val="4800"/>
              </a:lnSpc>
              <a:buFont typeface="Arial"/>
              <a:buChar char="•"/>
            </a:pPr>
            <a:r>
              <a:rPr lang="en-US" sz="2400" spc="48" dirty="0">
                <a:solidFill>
                  <a:srgbClr val="1546BA"/>
                </a:solidFill>
                <a:latin typeface="Libre Franklin Light"/>
              </a:rPr>
              <a:t>Representational State Transfer (REST)</a:t>
            </a:r>
          </a:p>
          <a:p>
            <a:pPr marL="518160" lvl="1" indent="-259080">
              <a:lnSpc>
                <a:spcPts val="4800"/>
              </a:lnSpc>
              <a:buFont typeface="Arial"/>
              <a:buChar char="•"/>
            </a:pPr>
            <a:endParaRPr lang="en-US" sz="2400" spc="48" dirty="0">
              <a:solidFill>
                <a:srgbClr val="1546BA"/>
              </a:solidFill>
              <a:latin typeface="Libre Franklin Light"/>
            </a:endParaRPr>
          </a:p>
          <a:p>
            <a:pPr marL="518160" lvl="1" indent="-259080">
              <a:lnSpc>
                <a:spcPts val="4800"/>
              </a:lnSpc>
              <a:buFont typeface="Arial"/>
              <a:buChar char="•"/>
            </a:pPr>
            <a:r>
              <a:rPr lang="en-US" sz="2400" spc="48" dirty="0">
                <a:solidFill>
                  <a:srgbClr val="1546BA"/>
                </a:solidFill>
                <a:latin typeface="Libre Franklin Light"/>
              </a:rPr>
              <a:t>Flask è un framework </a:t>
            </a:r>
            <a:r>
              <a:rPr lang="en-US" sz="2400" spc="48" dirty="0" err="1">
                <a:solidFill>
                  <a:srgbClr val="1546BA"/>
                </a:solidFill>
                <a:latin typeface="Libre Franklin Light"/>
              </a:rPr>
              <a:t>ottimale</a:t>
            </a:r>
            <a:r>
              <a:rPr lang="en-US" sz="2400" spc="48" dirty="0">
                <a:solidFill>
                  <a:srgbClr val="1546BA"/>
                </a:solidFill>
                <a:latin typeface="Libre Franklin Light"/>
              </a:rPr>
              <a:t> per </a:t>
            </a:r>
            <a:r>
              <a:rPr lang="en-US" sz="2400" spc="48" dirty="0" err="1">
                <a:solidFill>
                  <a:srgbClr val="1546BA"/>
                </a:solidFill>
                <a:latin typeface="Libre Franklin Light"/>
              </a:rPr>
              <a:t>costruire</a:t>
            </a:r>
            <a:r>
              <a:rPr lang="en-US" sz="2400" spc="48" dirty="0">
                <a:solidFill>
                  <a:srgbClr val="1546BA"/>
                </a:solidFill>
                <a:latin typeface="Libre Franklin Light"/>
              </a:rPr>
              <a:t> </a:t>
            </a:r>
            <a:r>
              <a:rPr lang="en-US" sz="2400" spc="48" dirty="0" err="1">
                <a:solidFill>
                  <a:srgbClr val="1546BA"/>
                </a:solidFill>
                <a:latin typeface="Libre Franklin Light"/>
              </a:rPr>
              <a:t>servizi</a:t>
            </a:r>
            <a:r>
              <a:rPr lang="en-US" sz="2400" spc="48" dirty="0">
                <a:solidFill>
                  <a:srgbClr val="1546BA"/>
                </a:solidFill>
                <a:latin typeface="Libre Franklin Light"/>
              </a:rPr>
              <a:t> REST</a:t>
            </a: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7749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caratteristiche</a:t>
            </a:r>
            <a:r>
              <a:rPr lang="en-US" sz="5013" spc="80" dirty="0" smtClean="0">
                <a:solidFill>
                  <a:srgbClr val="011C5D"/>
                </a:solidFill>
                <a:latin typeface="Montserrat Classic Bold"/>
              </a:rPr>
              <a:t>)</a:t>
            </a:r>
            <a:endParaRPr lang="en-US" sz="5013" spc="80" dirty="0">
              <a:solidFill>
                <a:srgbClr val="011C5D"/>
              </a:solidFill>
              <a:latin typeface="Montserrat Classic Bold"/>
            </a:endParaRPr>
          </a:p>
        </p:txBody>
      </p:sp>
      <p:sp>
        <p:nvSpPr>
          <p:cNvPr id="6" name="TextBox 6"/>
          <p:cNvSpPr txBox="1"/>
          <p:nvPr/>
        </p:nvSpPr>
        <p:spPr>
          <a:xfrm>
            <a:off x="1524000" y="2171700"/>
            <a:ext cx="14776774" cy="5539978"/>
          </a:xfrm>
          <a:prstGeom prst="rect">
            <a:avLst/>
          </a:prstGeom>
        </p:spPr>
        <p:txBody>
          <a:bodyPr wrap="square" lIns="0" tIns="0" rIns="0" bIns="0" rtlCol="0" anchor="t">
            <a:spAutoFit/>
          </a:bodyPr>
          <a:lstStyle/>
          <a:p>
            <a:pPr marL="259080" lvl="1">
              <a:lnSpc>
                <a:spcPts val="4800"/>
              </a:lnSpc>
            </a:pPr>
            <a:r>
              <a:rPr lang="it-IT" sz="2000" b="1" spc="48" dirty="0">
                <a:solidFill>
                  <a:srgbClr val="1546BA"/>
                </a:solidFill>
                <a:latin typeface="Libre Franklin Light"/>
              </a:rPr>
              <a:t>Client–server</a:t>
            </a:r>
            <a:r>
              <a:rPr lang="it-IT" sz="2000" spc="48" dirty="0">
                <a:solidFill>
                  <a:srgbClr val="1546BA"/>
                </a:solidFill>
                <a:latin typeface="Libre Franklin Light"/>
              </a:rPr>
              <a:t> - Chiara separazione tra clients e </a:t>
            </a:r>
            <a:r>
              <a:rPr lang="it-IT" sz="2000" spc="48" dirty="0" err="1">
                <a:solidFill>
                  <a:srgbClr val="1546BA"/>
                </a:solidFill>
                <a:latin typeface="Libre Franklin Light"/>
              </a:rPr>
              <a:t>servers</a:t>
            </a:r>
            <a:endParaRPr lang="it-IT" sz="2000" spc="48" dirty="0">
              <a:solidFill>
                <a:srgbClr val="1546BA"/>
              </a:solidFill>
              <a:latin typeface="Libre Franklin Light"/>
            </a:endParaRPr>
          </a:p>
          <a:p>
            <a:pPr marL="259080" lvl="1">
              <a:lnSpc>
                <a:spcPts val="4800"/>
              </a:lnSpc>
            </a:pPr>
            <a:r>
              <a:rPr lang="it-IT" sz="2000" b="1" spc="48" dirty="0" err="1" smtClean="0">
                <a:solidFill>
                  <a:srgbClr val="1546BA"/>
                </a:solidFill>
                <a:latin typeface="Libre Franklin Light"/>
              </a:rPr>
              <a:t>Stateless</a:t>
            </a:r>
            <a:r>
              <a:rPr lang="it-IT" sz="2000" spc="48" dirty="0" smtClean="0">
                <a:solidFill>
                  <a:srgbClr val="1546BA"/>
                </a:solidFill>
                <a:latin typeface="Libre Franklin Light"/>
              </a:rPr>
              <a:t> </a:t>
            </a:r>
            <a:r>
              <a:rPr lang="it-IT" sz="2000" spc="48" dirty="0">
                <a:solidFill>
                  <a:srgbClr val="1546BA"/>
                </a:solidFill>
                <a:latin typeface="Libre Franklin Light"/>
              </a:rPr>
              <a:t>- Le richieste client devono contenere tutte le info necessarie per eseguirla; il server non deve memorizzare lo stato del client tra una richiesta e l'altra</a:t>
            </a:r>
          </a:p>
          <a:p>
            <a:pPr marL="259080" lvl="1">
              <a:lnSpc>
                <a:spcPts val="4800"/>
              </a:lnSpc>
            </a:pPr>
            <a:r>
              <a:rPr lang="it-IT" sz="2000" b="1" spc="48" dirty="0" smtClean="0">
                <a:solidFill>
                  <a:srgbClr val="1546BA"/>
                </a:solidFill>
                <a:latin typeface="Libre Franklin Light"/>
              </a:rPr>
              <a:t>Cache</a:t>
            </a:r>
            <a:r>
              <a:rPr lang="it-IT" sz="2000" spc="48" dirty="0" smtClean="0">
                <a:solidFill>
                  <a:srgbClr val="1546BA"/>
                </a:solidFill>
                <a:latin typeface="Libre Franklin Light"/>
              </a:rPr>
              <a:t> </a:t>
            </a:r>
            <a:r>
              <a:rPr lang="it-IT" sz="2000" spc="48" dirty="0">
                <a:solidFill>
                  <a:srgbClr val="1546BA"/>
                </a:solidFill>
                <a:latin typeface="Libre Franklin Light"/>
              </a:rPr>
              <a:t>- Le risposte del server possono essere eventualmente etichettate come memorizzabili in cache</a:t>
            </a:r>
          </a:p>
          <a:p>
            <a:pPr marL="259080" lvl="1">
              <a:lnSpc>
                <a:spcPts val="4800"/>
              </a:lnSpc>
            </a:pPr>
            <a:r>
              <a:rPr lang="it-IT" sz="2000" b="1" spc="48" dirty="0" smtClean="0">
                <a:solidFill>
                  <a:srgbClr val="1546BA"/>
                </a:solidFill>
                <a:latin typeface="Libre Franklin Light"/>
              </a:rPr>
              <a:t>Interfaccia </a:t>
            </a:r>
            <a:r>
              <a:rPr lang="it-IT" sz="2000" b="1" spc="48" dirty="0">
                <a:solidFill>
                  <a:srgbClr val="1546BA"/>
                </a:solidFill>
                <a:latin typeface="Libre Franklin Light"/>
              </a:rPr>
              <a:t>uniforme </a:t>
            </a:r>
            <a:r>
              <a:rPr lang="it-IT" sz="2000" spc="48" dirty="0">
                <a:solidFill>
                  <a:srgbClr val="1546BA"/>
                </a:solidFill>
                <a:latin typeface="Libre Franklin Light"/>
              </a:rPr>
              <a:t>- Il protocollo usato </a:t>
            </a:r>
            <a:r>
              <a:rPr lang="it-IT" sz="2000" spc="48" dirty="0" smtClean="0">
                <a:solidFill>
                  <a:srgbClr val="1546BA"/>
                </a:solidFill>
                <a:latin typeface="Libre Franklin Light"/>
              </a:rPr>
              <a:t>deve </a:t>
            </a:r>
            <a:r>
              <a:rPr lang="it-IT" sz="2000" spc="48" dirty="0">
                <a:solidFill>
                  <a:srgbClr val="1546BA"/>
                </a:solidFill>
                <a:latin typeface="Libre Franklin Light"/>
              </a:rPr>
              <a:t>essere coerente definito e standardizzato (uso di identificatori di risorse univoci, rappresentazioni di risorse, messaggi </a:t>
            </a:r>
            <a:r>
              <a:rPr lang="it-IT" sz="2000" spc="48" dirty="0" smtClean="0">
                <a:solidFill>
                  <a:srgbClr val="1546BA"/>
                </a:solidFill>
                <a:latin typeface="Libre Franklin Light"/>
              </a:rPr>
              <a:t>auto-descrittivi)</a:t>
            </a:r>
            <a:endParaRPr lang="it-IT" sz="2000" spc="48" dirty="0">
              <a:solidFill>
                <a:srgbClr val="1546BA"/>
              </a:solidFill>
              <a:latin typeface="Libre Franklin Light"/>
            </a:endParaRPr>
          </a:p>
          <a:p>
            <a:pPr marL="259080" lvl="1">
              <a:lnSpc>
                <a:spcPts val="4800"/>
              </a:lnSpc>
            </a:pPr>
            <a:r>
              <a:rPr lang="it-IT" sz="2000" b="1" spc="48" dirty="0" smtClean="0">
                <a:solidFill>
                  <a:srgbClr val="1546BA"/>
                </a:solidFill>
                <a:latin typeface="Libre Franklin Light"/>
              </a:rPr>
              <a:t>Sistema </a:t>
            </a:r>
            <a:r>
              <a:rPr lang="it-IT" sz="2000" b="1" spc="48" dirty="0">
                <a:solidFill>
                  <a:srgbClr val="1546BA"/>
                </a:solidFill>
                <a:latin typeface="Libre Franklin Light"/>
              </a:rPr>
              <a:t>a strati </a:t>
            </a:r>
            <a:r>
              <a:rPr lang="it-IT" sz="2000" spc="48" dirty="0">
                <a:solidFill>
                  <a:srgbClr val="1546BA"/>
                </a:solidFill>
                <a:latin typeface="Libre Franklin Light"/>
              </a:rPr>
              <a:t>- Server </a:t>
            </a:r>
            <a:r>
              <a:rPr lang="it-IT" sz="2000" spc="48" dirty="0" err="1">
                <a:solidFill>
                  <a:srgbClr val="1546BA"/>
                </a:solidFill>
                <a:latin typeface="Libre Franklin Light"/>
              </a:rPr>
              <a:t>proxy</a:t>
            </a:r>
            <a:r>
              <a:rPr lang="it-IT" sz="2000" spc="48" dirty="0">
                <a:solidFill>
                  <a:srgbClr val="1546BA"/>
                </a:solidFill>
                <a:latin typeface="Libre Franklin Light"/>
              </a:rPr>
              <a:t>, cache o gateway possono essere inseriti tra client e server per migliorare prestazioni, affidabilità e scalabilità.</a:t>
            </a:r>
          </a:p>
          <a:p>
            <a:pPr marL="259080" lvl="1">
              <a:lnSpc>
                <a:spcPts val="4800"/>
              </a:lnSpc>
            </a:pPr>
            <a:r>
              <a:rPr lang="it-IT" sz="2000" b="1" spc="48" dirty="0" smtClean="0">
                <a:solidFill>
                  <a:srgbClr val="1546BA"/>
                </a:solidFill>
                <a:latin typeface="Libre Franklin Light"/>
              </a:rPr>
              <a:t>Codice </a:t>
            </a:r>
            <a:r>
              <a:rPr lang="it-IT" sz="2000" b="1" spc="48" dirty="0">
                <a:solidFill>
                  <a:srgbClr val="1546BA"/>
                </a:solidFill>
                <a:latin typeface="Libre Franklin Light"/>
              </a:rPr>
              <a:t>su richiesta </a:t>
            </a:r>
            <a:r>
              <a:rPr lang="it-IT" sz="2000" spc="48" dirty="0">
                <a:solidFill>
                  <a:srgbClr val="1546BA"/>
                </a:solidFill>
                <a:latin typeface="Libre Franklin Light"/>
              </a:rPr>
              <a:t>- I client possono facoltativamente scaricare codice dal server per eseguirlo nel loro contesto.</a:t>
            </a:r>
            <a:endParaRPr lang="en-US" sz="2000" spc="48" dirty="0" smtClean="0">
              <a:solidFill>
                <a:srgbClr val="1546BA"/>
              </a:solidFill>
              <a:latin typeface="Libre Franklin Light"/>
            </a:endParaRPr>
          </a:p>
        </p:txBody>
      </p:sp>
      <p:sp>
        <p:nvSpPr>
          <p:cNvPr id="9" name="TextBox 11"/>
          <p:cNvSpPr txBox="1"/>
          <p:nvPr/>
        </p:nvSpPr>
        <p:spPr>
          <a:xfrm>
            <a:off x="4197541" y="912998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2650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32233" y="18949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Cos'è Flask?</a:t>
            </a:r>
          </a:p>
        </p:txBody>
      </p:sp>
      <p:sp>
        <p:nvSpPr>
          <p:cNvPr id="3" name="TextBox 3"/>
          <p:cNvSpPr txBox="1"/>
          <p:nvPr/>
        </p:nvSpPr>
        <p:spPr>
          <a:xfrm>
            <a:off x="2609209" y="4353224"/>
            <a:ext cx="5248623" cy="40747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Core semplice altamente estendibile e modulare</a:t>
            </a:r>
          </a:p>
          <a:p>
            <a:pPr marL="388620" lvl="1" indent="-194310">
              <a:lnSpc>
                <a:spcPts val="3600"/>
              </a:lnSpc>
              <a:buFont typeface="Arial"/>
              <a:buChar char="•"/>
            </a:pPr>
            <a:r>
              <a:rPr lang="en-US" sz="1800" spc="36">
                <a:solidFill>
                  <a:srgbClr val="1546BA"/>
                </a:solidFill>
                <a:latin typeface="Libre Franklin Light"/>
              </a:rPr>
              <a:t>Utilizzato per creare siti web e API</a:t>
            </a:r>
          </a:p>
          <a:p>
            <a:pPr marL="388620" lvl="1" indent="-194310">
              <a:lnSpc>
                <a:spcPts val="3600"/>
              </a:lnSpc>
              <a:buFont typeface="Arial"/>
              <a:buChar char="•"/>
            </a:pPr>
            <a:r>
              <a:rPr lang="en-US" sz="1800" spc="36">
                <a:solidFill>
                  <a:srgbClr val="1546BA"/>
                </a:solidFill>
                <a:latin typeface="Libre Franklin Light"/>
              </a:rPr>
              <a:t>Server side</a:t>
            </a:r>
          </a:p>
          <a:p>
            <a:pPr marL="388620" lvl="1" indent="-194310">
              <a:lnSpc>
                <a:spcPts val="3600"/>
              </a:lnSpc>
              <a:buFont typeface="Arial"/>
              <a:buChar char="•"/>
            </a:pPr>
            <a:r>
              <a:rPr lang="en-US" sz="1800" spc="36">
                <a:solidFill>
                  <a:srgbClr val="1546BA"/>
                </a:solidFill>
                <a:latin typeface="Libre Franklin Light"/>
              </a:rPr>
              <a:t>Leggero e performante</a:t>
            </a:r>
          </a:p>
          <a:p>
            <a:pPr marL="388620" lvl="1" indent="-194310">
              <a:lnSpc>
                <a:spcPts val="3600"/>
              </a:lnSpc>
              <a:buFont typeface="Arial"/>
              <a:buChar char="•"/>
            </a:pPr>
            <a:r>
              <a:rPr lang="en-US" sz="1800" spc="36">
                <a:solidFill>
                  <a:srgbClr val="1546BA"/>
                </a:solidFill>
                <a:latin typeface="Libre Franklin Light"/>
              </a:rPr>
              <a:t>Dipendenze:</a:t>
            </a:r>
          </a:p>
          <a:p>
            <a:pPr marL="777240" lvl="2" indent="-259080">
              <a:lnSpc>
                <a:spcPts val="3600"/>
              </a:lnSpc>
              <a:buFont typeface="Arial"/>
              <a:buChar char="⚬"/>
            </a:pPr>
            <a:r>
              <a:rPr lang="en-US" sz="1800" spc="36">
                <a:solidFill>
                  <a:srgbClr val="1546BA"/>
                </a:solidFill>
                <a:latin typeface="Libre Franklin Light"/>
              </a:rPr>
              <a:t>Werkzeug: routing, debugger, WSGI support</a:t>
            </a:r>
          </a:p>
          <a:p>
            <a:pPr marL="777240" lvl="2" indent="-259080" algn="l">
              <a:lnSpc>
                <a:spcPts val="3600"/>
              </a:lnSpc>
              <a:buFont typeface="Arial"/>
              <a:buChar char="⚬"/>
            </a:pPr>
            <a:r>
              <a:rPr lang="en-US" sz="1800" spc="36">
                <a:solidFill>
                  <a:srgbClr val="1546BA"/>
                </a:solidFill>
                <a:latin typeface="Libre Franklin Light"/>
              </a:rPr>
              <a:t>Jinja2: templating</a:t>
            </a:r>
          </a:p>
        </p:txBody>
      </p:sp>
      <p:sp>
        <p:nvSpPr>
          <p:cNvPr id="4" name="TextBox 4"/>
          <p:cNvSpPr txBox="1"/>
          <p:nvPr/>
        </p:nvSpPr>
        <p:spPr>
          <a:xfrm>
            <a:off x="2706824"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Micro-web framework</a:t>
            </a:r>
          </a:p>
        </p:txBody>
      </p:sp>
      <p:sp>
        <p:nvSpPr>
          <p:cNvPr id="5" name="TextBox 5"/>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05</a:t>
            </a:r>
          </a:p>
        </p:txBody>
      </p:sp>
      <p:sp>
        <p:nvSpPr>
          <p:cNvPr id="6" name="TextBox 6"/>
          <p:cNvSpPr txBox="1"/>
          <p:nvPr/>
        </p:nvSpPr>
        <p:spPr>
          <a:xfrm>
            <a:off x="10548825"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Features</a:t>
            </a:r>
          </a:p>
        </p:txBody>
      </p:sp>
      <p:sp>
        <p:nvSpPr>
          <p:cNvPr id="7" name="TextBox 7"/>
          <p:cNvSpPr txBox="1"/>
          <p:nvPr/>
        </p:nvSpPr>
        <p:spPr>
          <a:xfrm>
            <a:off x="10548825" y="4276389"/>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Request dispatcher</a:t>
            </a:r>
          </a:p>
          <a:p>
            <a:pPr marL="345440" lvl="1" indent="-172720">
              <a:lnSpc>
                <a:spcPts val="2560"/>
              </a:lnSpc>
              <a:buFont typeface="Arial"/>
              <a:buChar char="•"/>
            </a:pPr>
            <a:r>
              <a:rPr lang="en-US" sz="1600" spc="32">
                <a:solidFill>
                  <a:srgbClr val="1546BA"/>
                </a:solidFill>
                <a:latin typeface="Libre Franklin Light"/>
              </a:rPr>
              <a:t>Template engine</a:t>
            </a:r>
          </a:p>
          <a:p>
            <a:pPr marL="345440" lvl="1" indent="-172720">
              <a:lnSpc>
                <a:spcPts val="2560"/>
              </a:lnSpc>
              <a:buFont typeface="Arial"/>
              <a:buChar char="•"/>
            </a:pPr>
            <a:r>
              <a:rPr lang="en-US" sz="1600" spc="32">
                <a:solidFill>
                  <a:srgbClr val="1546BA"/>
                </a:solidFill>
                <a:latin typeface="Libre Franklin Light"/>
              </a:rPr>
              <a:t>Secure cookies</a:t>
            </a:r>
          </a:p>
          <a:p>
            <a:pPr marL="345440" lvl="1" indent="-172720">
              <a:lnSpc>
                <a:spcPts val="2560"/>
              </a:lnSpc>
              <a:buFont typeface="Arial"/>
              <a:buChar char="•"/>
            </a:pPr>
            <a:r>
              <a:rPr lang="en-US" sz="1600" spc="32">
                <a:solidFill>
                  <a:srgbClr val="1546BA"/>
                </a:solidFill>
                <a:latin typeface="Libre Franklin Light"/>
              </a:rPr>
              <a:t>User sessions</a:t>
            </a:r>
          </a:p>
          <a:p>
            <a:pPr marL="345440" lvl="1" indent="-172720">
              <a:lnSpc>
                <a:spcPts val="2560"/>
              </a:lnSpc>
              <a:buFont typeface="Arial"/>
              <a:buChar char="•"/>
            </a:pPr>
            <a:r>
              <a:rPr lang="en-US" sz="1600" spc="32">
                <a:solidFill>
                  <a:srgbClr val="1546BA"/>
                </a:solidFill>
                <a:latin typeface="Libre Franklin Light"/>
              </a:rPr>
              <a:t>Unit testing</a:t>
            </a:r>
          </a:p>
          <a:p>
            <a:pPr marL="345440" lvl="1" indent="-172720">
              <a:lnSpc>
                <a:spcPts val="2560"/>
              </a:lnSpc>
              <a:buFont typeface="Arial"/>
              <a:buChar char="•"/>
            </a:pPr>
            <a:r>
              <a:rPr lang="en-US" sz="1600" spc="32">
                <a:solidFill>
                  <a:srgbClr val="1546BA"/>
                </a:solidFill>
                <a:latin typeface="Libre Franklin Light"/>
              </a:rPr>
              <a:t>In-browser debugger e reloader</a:t>
            </a:r>
          </a:p>
          <a:p>
            <a:pPr algn="l">
              <a:lnSpc>
                <a:spcPts val="2560"/>
              </a:lnSpc>
            </a:pPr>
            <a:endParaRPr lang="en-US" sz="1600" spc="32">
              <a:solidFill>
                <a:srgbClr val="1546BA"/>
              </a:solidFill>
              <a:latin typeface="Libre Franklin Light"/>
            </a:endParaRP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10548825" y="6775723"/>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Moduli</a:t>
            </a:r>
          </a:p>
        </p:txBody>
      </p:sp>
      <p:sp>
        <p:nvSpPr>
          <p:cNvPr id="12" name="TextBox 12"/>
          <p:cNvSpPr txBox="1"/>
          <p:nvPr/>
        </p:nvSpPr>
        <p:spPr>
          <a:xfrm>
            <a:off x="10548825" y="7379791"/>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Administration</a:t>
            </a:r>
          </a:p>
          <a:p>
            <a:pPr marL="345440" lvl="1" indent="-172720">
              <a:lnSpc>
                <a:spcPts val="2560"/>
              </a:lnSpc>
              <a:buFont typeface="Arial"/>
              <a:buChar char="•"/>
            </a:pPr>
            <a:r>
              <a:rPr lang="en-US" sz="1600" spc="32">
                <a:solidFill>
                  <a:srgbClr val="1546BA"/>
                </a:solidFill>
                <a:latin typeface="Libre Franklin Light"/>
              </a:rPr>
              <a:t>Email</a:t>
            </a:r>
          </a:p>
          <a:p>
            <a:pPr marL="345440" lvl="1" indent="-172720">
              <a:lnSpc>
                <a:spcPts val="2560"/>
              </a:lnSpc>
              <a:buFont typeface="Arial"/>
              <a:buChar char="•"/>
            </a:pPr>
            <a:r>
              <a:rPr lang="en-US" sz="1600" spc="32">
                <a:solidFill>
                  <a:srgbClr val="1546BA"/>
                </a:solidFill>
                <a:latin typeface="Libre Franklin Light"/>
              </a:rPr>
              <a:t>Databases</a:t>
            </a:r>
          </a:p>
          <a:p>
            <a:pPr marL="345440" lvl="1" indent="-172720">
              <a:lnSpc>
                <a:spcPts val="2560"/>
              </a:lnSpc>
              <a:buFont typeface="Arial"/>
              <a:buChar char="•"/>
            </a:pPr>
            <a:r>
              <a:rPr lang="en-US" sz="1600" spc="32">
                <a:solidFill>
                  <a:srgbClr val="1546BA"/>
                </a:solidFill>
                <a:latin typeface="Libre Franklin Light"/>
              </a:rPr>
              <a:t>Caching</a:t>
            </a:r>
          </a:p>
          <a:p>
            <a:pPr marL="345440" lvl="1" indent="-172720">
              <a:lnSpc>
                <a:spcPts val="2560"/>
              </a:lnSpc>
              <a:buFont typeface="Arial"/>
              <a:buChar char="•"/>
            </a:pPr>
            <a:r>
              <a:rPr lang="en-US" sz="1600" spc="32">
                <a:solidFill>
                  <a:srgbClr val="1546BA"/>
                </a:solidFill>
                <a:latin typeface="Libre Franklin Light"/>
              </a:rPr>
              <a:t>User auth</a:t>
            </a:r>
          </a:p>
          <a:p>
            <a:pPr marL="345440" lvl="1" indent="-172720">
              <a:lnSpc>
                <a:spcPts val="2560"/>
              </a:lnSpc>
              <a:buFont typeface="Arial"/>
              <a:buChar char="•"/>
            </a:pPr>
            <a:r>
              <a:rPr lang="en-US" sz="1600" spc="32">
                <a:solidFill>
                  <a:srgbClr val="1546BA"/>
                </a:solidFill>
                <a:latin typeface="Libre Franklin Light"/>
              </a:rPr>
              <a:t>...</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301426" y="1166744"/>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risorse</a:t>
            </a:r>
            <a:r>
              <a:rPr lang="en-US" sz="5013" spc="80" dirty="0" smtClean="0">
                <a:solidFill>
                  <a:srgbClr val="011C5D"/>
                </a:solidFill>
                <a:latin typeface="Montserrat Classic Bold"/>
              </a:rPr>
              <a:t>)</a:t>
            </a:r>
            <a:endParaRPr lang="en-US" sz="5013" spc="80" dirty="0">
              <a:solidFill>
                <a:srgbClr val="011C5D"/>
              </a:solidFill>
              <a:latin typeface="Montserrat Classic Bold"/>
            </a:endParaRPr>
          </a:p>
        </p:txBody>
      </p:sp>
      <p:sp>
        <p:nvSpPr>
          <p:cNvPr id="6" name="TextBox 6"/>
          <p:cNvSpPr txBox="1"/>
          <p:nvPr/>
        </p:nvSpPr>
        <p:spPr>
          <a:xfrm>
            <a:off x="1447800" y="1743342"/>
            <a:ext cx="14776774" cy="6771084"/>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Il concetto di "risorsa" è fondamentale: elemento di interesse nel dominio dell'applicazione.</a:t>
            </a:r>
          </a:p>
          <a:p>
            <a:pPr marL="259080" lvl="1">
              <a:lnSpc>
                <a:spcPts val="4800"/>
              </a:lnSpc>
            </a:pPr>
            <a:r>
              <a:rPr lang="it-IT" sz="2000" spc="48" dirty="0">
                <a:solidFill>
                  <a:srgbClr val="1546BA"/>
                </a:solidFill>
                <a:latin typeface="Libre Franklin Light"/>
              </a:rPr>
              <a:t>Es. nella nostra </a:t>
            </a:r>
            <a:r>
              <a:rPr lang="it-IT" sz="2000" spc="48" dirty="0" err="1">
                <a:solidFill>
                  <a:srgbClr val="1546BA"/>
                </a:solidFill>
                <a:latin typeface="Libre Franklin Light"/>
              </a:rPr>
              <a:t>app</a:t>
            </a:r>
            <a:r>
              <a:rPr lang="it-IT" sz="2000" spc="48" dirty="0">
                <a:solidFill>
                  <a:srgbClr val="1546BA"/>
                </a:solidFill>
                <a:latin typeface="Libre Franklin Light"/>
              </a:rPr>
              <a:t>: utenti, blog, commenti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Ogni risorsa deve avere identificativo univoco </a:t>
            </a:r>
            <a:r>
              <a:rPr lang="it-IT" sz="2000" spc="48" dirty="0" smtClean="0">
                <a:solidFill>
                  <a:srgbClr val="1546BA"/>
                </a:solidFill>
                <a:latin typeface="Libre Franklin Light"/>
              </a:rPr>
              <a:t>(</a:t>
            </a:r>
            <a:r>
              <a:rPr lang="it-IT" sz="2000" spc="48" dirty="0" err="1" smtClean="0">
                <a:solidFill>
                  <a:srgbClr val="1546BA"/>
                </a:solidFill>
                <a:latin typeface="Libre Franklin Light"/>
              </a:rPr>
              <a:t>Rest</a:t>
            </a:r>
            <a:r>
              <a:rPr lang="it-IT" sz="2000" spc="48" dirty="0" smtClean="0">
                <a:solidFill>
                  <a:srgbClr val="1546BA"/>
                </a:solidFill>
                <a:latin typeface="Libre Franklin Light"/>
              </a:rPr>
              <a:t> è HTTP -&gt; identificativo </a:t>
            </a:r>
            <a:r>
              <a:rPr lang="it-IT" sz="2000" spc="48" dirty="0">
                <a:solidFill>
                  <a:srgbClr val="1546BA"/>
                </a:solidFill>
                <a:latin typeface="Libre Franklin Light"/>
              </a:rPr>
              <a:t>URL)</a:t>
            </a:r>
          </a:p>
          <a:p>
            <a:pPr marL="259080" lvl="1">
              <a:lnSpc>
                <a:spcPts val="4800"/>
              </a:lnSpc>
            </a:pPr>
            <a:r>
              <a:rPr lang="it-IT" sz="2000" spc="48" dirty="0">
                <a:solidFill>
                  <a:srgbClr val="1546BA"/>
                </a:solidFill>
                <a:latin typeface="Libre Franklin Light"/>
              </a:rPr>
              <a:t>Es: /</a:t>
            </a:r>
            <a:r>
              <a:rPr lang="it-IT" sz="2000" spc="48" dirty="0" smtClean="0">
                <a:solidFill>
                  <a:srgbClr val="1546BA"/>
                </a:solidFill>
                <a:latin typeface="Libre Franklin Light"/>
              </a:rPr>
              <a:t>api/utenti/1; </a:t>
            </a:r>
            <a:r>
              <a:rPr lang="it-IT" sz="2000" spc="48" dirty="0">
                <a:solidFill>
                  <a:srgbClr val="1546BA"/>
                </a:solidFill>
                <a:latin typeface="Libre Franklin Light"/>
              </a:rPr>
              <a:t>/api/</a:t>
            </a:r>
            <a:r>
              <a:rPr lang="it-IT" sz="2000" spc="48" dirty="0" err="1">
                <a:solidFill>
                  <a:srgbClr val="1546BA"/>
                </a:solidFill>
                <a:latin typeface="Libre Franklin Light"/>
              </a:rPr>
              <a:t>posts</a:t>
            </a:r>
            <a:r>
              <a:rPr lang="it-IT" sz="2000" spc="48" dirty="0">
                <a:solidFill>
                  <a:srgbClr val="1546BA"/>
                </a:solidFill>
                <a:latin typeface="Libre Franklin Light"/>
              </a:rPr>
              <a:t>/12; /api/</a:t>
            </a:r>
            <a:r>
              <a:rPr lang="it-IT" sz="2000" spc="48" dirty="0" err="1">
                <a:solidFill>
                  <a:srgbClr val="1546BA"/>
                </a:solidFill>
                <a:latin typeface="Libre Franklin Light"/>
              </a:rPr>
              <a:t>comments</a:t>
            </a:r>
            <a:r>
              <a:rPr lang="it-IT" sz="2000" spc="48" dirty="0">
                <a:solidFill>
                  <a:srgbClr val="1546BA"/>
                </a:solidFill>
                <a:latin typeface="Libre Franklin Light"/>
              </a:rPr>
              <a:t>/43 dove </a:t>
            </a:r>
            <a:r>
              <a:rPr lang="it-IT" sz="2000" spc="48" dirty="0" smtClean="0">
                <a:solidFill>
                  <a:srgbClr val="1546BA"/>
                </a:solidFill>
                <a:latin typeface="Libre Franklin Light"/>
              </a:rPr>
              <a:t>1,12 </a:t>
            </a:r>
            <a:r>
              <a:rPr lang="it-IT" sz="2000" spc="48" dirty="0">
                <a:solidFill>
                  <a:srgbClr val="1546BA"/>
                </a:solidFill>
                <a:latin typeface="Libre Franklin Light"/>
              </a:rPr>
              <a:t>e 43 sono gli </a:t>
            </a:r>
            <a:r>
              <a:rPr lang="it-IT" sz="2000" spc="48" dirty="0" smtClean="0">
                <a:solidFill>
                  <a:srgbClr val="1546BA"/>
                </a:solidFill>
                <a:latin typeface="Libre Franklin Light"/>
              </a:rPr>
              <a:t>identificativi (PK)</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Anche una collezione di risorse ha URL.</a:t>
            </a:r>
          </a:p>
          <a:p>
            <a:pPr marL="259080" lvl="1">
              <a:lnSpc>
                <a:spcPts val="4800"/>
              </a:lnSpc>
            </a:pPr>
            <a:r>
              <a:rPr lang="it-IT" sz="2000" spc="48" dirty="0">
                <a:solidFill>
                  <a:srgbClr val="1546BA"/>
                </a:solidFill>
                <a:latin typeface="Libre Franklin Light"/>
              </a:rPr>
              <a:t>Es: /api/utenti/ -&gt; tutti gli utenti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Un API può anche definire un sottoinsieme di risorse </a:t>
            </a:r>
          </a:p>
          <a:p>
            <a:pPr marL="259080" lvl="1">
              <a:lnSpc>
                <a:spcPts val="4800"/>
              </a:lnSpc>
            </a:pPr>
            <a:r>
              <a:rPr lang="it-IT" sz="2000" spc="48" dirty="0">
                <a:solidFill>
                  <a:srgbClr val="1546BA"/>
                </a:solidFill>
                <a:latin typeface="Libre Franklin Light"/>
              </a:rPr>
              <a:t>Es: /api/</a:t>
            </a:r>
            <a:r>
              <a:rPr lang="it-IT" sz="2000" spc="48" dirty="0" err="1">
                <a:solidFill>
                  <a:srgbClr val="1546BA"/>
                </a:solidFill>
                <a:latin typeface="Libre Franklin Light"/>
              </a:rPr>
              <a:t>posts</a:t>
            </a:r>
            <a:r>
              <a:rPr lang="it-IT" sz="2000" spc="48" dirty="0">
                <a:solidFill>
                  <a:srgbClr val="1546BA"/>
                </a:solidFill>
                <a:latin typeface="Libre Franklin Light"/>
              </a:rPr>
              <a:t>/12/</a:t>
            </a:r>
            <a:r>
              <a:rPr lang="it-IT" sz="2000" spc="48" dirty="0" err="1">
                <a:solidFill>
                  <a:srgbClr val="1546BA"/>
                </a:solidFill>
                <a:latin typeface="Libre Franklin Light"/>
              </a:rPr>
              <a:t>comments</a:t>
            </a:r>
            <a:r>
              <a:rPr lang="it-IT" sz="2000" spc="48" dirty="0">
                <a:solidFill>
                  <a:srgbClr val="1546BA"/>
                </a:solidFill>
                <a:latin typeface="Libre Franklin Light"/>
              </a:rPr>
              <a:t>/ -&gt; tutti i commenti al post 12</a:t>
            </a:r>
            <a:endParaRPr lang="en-US" sz="2000" spc="48" dirty="0" smtClean="0">
              <a:solidFill>
                <a:srgbClr val="1546BA"/>
              </a:solidFill>
              <a:latin typeface="Libre Franklin Light"/>
            </a:endParaRPr>
          </a:p>
        </p:txBody>
      </p:sp>
      <p:sp>
        <p:nvSpPr>
          <p:cNvPr id="9" name="TextBox 11"/>
          <p:cNvSpPr txBox="1"/>
          <p:nvPr/>
        </p:nvSpPr>
        <p:spPr>
          <a:xfrm>
            <a:off x="4197541" y="912998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369058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a:t>
            </a:r>
            <a:r>
              <a:rPr lang="en-US" sz="5013" spc="80" dirty="0" err="1" smtClean="0">
                <a:solidFill>
                  <a:srgbClr val="011C5D"/>
                </a:solidFill>
                <a:latin typeface="Montserrat Classic Bold"/>
              </a:rPr>
              <a:t>metodi</a:t>
            </a:r>
            <a:r>
              <a:rPr lang="en-US" sz="5013" spc="80" dirty="0" smtClean="0">
                <a:solidFill>
                  <a:srgbClr val="011C5D"/>
                </a:solidFill>
                <a:latin typeface="Montserrat Classic Bold"/>
              </a:rPr>
              <a:t> request)</a:t>
            </a:r>
            <a:endParaRPr lang="en-US" sz="5013" spc="80" dirty="0">
              <a:solidFill>
                <a:srgbClr val="011C5D"/>
              </a:solidFill>
              <a:latin typeface="Montserrat Classic Bold"/>
            </a:endParaRPr>
          </a:p>
        </p:txBody>
      </p:sp>
      <p:sp>
        <p:nvSpPr>
          <p:cNvPr id="6" name="TextBox 6"/>
          <p:cNvSpPr txBox="1"/>
          <p:nvPr/>
        </p:nvSpPr>
        <p:spPr>
          <a:xfrm>
            <a:off x="4994113" y="5676900"/>
            <a:ext cx="9982200" cy="3693319"/>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Esempi:</a:t>
            </a:r>
          </a:p>
          <a:p>
            <a:pPr marL="259080" lvl="1">
              <a:lnSpc>
                <a:spcPts val="4800"/>
              </a:lnSpc>
            </a:pPr>
            <a:r>
              <a:rPr lang="it-IT" sz="2000" spc="48" dirty="0" smtClean="0">
                <a:solidFill>
                  <a:srgbClr val="1546BA"/>
                </a:solidFill>
                <a:latin typeface="Libre Franklin Light"/>
              </a:rPr>
              <a:t>GET </a:t>
            </a:r>
            <a:r>
              <a:rPr lang="it-IT" sz="2000" spc="48" dirty="0" err="1">
                <a:solidFill>
                  <a:srgbClr val="1546BA"/>
                </a:solidFill>
                <a:latin typeface="Libre Franklin Light"/>
              </a:rPr>
              <a:t>request</a:t>
            </a:r>
            <a:r>
              <a:rPr lang="it-IT" sz="2000" spc="48" dirty="0">
                <a:solidFill>
                  <a:srgbClr val="1546BA"/>
                </a:solidFill>
                <a:latin typeface="Libre Franklin Light"/>
              </a:rPr>
              <a:t> https://</a:t>
            </a:r>
            <a:r>
              <a:rPr lang="it-IT" sz="2000" spc="48" dirty="0" smtClean="0">
                <a:solidFill>
                  <a:srgbClr val="1546BA"/>
                </a:solidFill>
                <a:latin typeface="Libre Franklin Light"/>
              </a:rPr>
              <a:t>pythonbiella.herokuapp.com/api/v1/corsi/</a:t>
            </a: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GET </a:t>
            </a:r>
            <a:r>
              <a:rPr lang="it-IT" sz="2000" spc="48" dirty="0" err="1">
                <a:solidFill>
                  <a:srgbClr val="1546BA"/>
                </a:solidFill>
                <a:latin typeface="Libre Franklin Light"/>
              </a:rPr>
              <a:t>request</a:t>
            </a:r>
            <a:r>
              <a:rPr lang="it-IT" sz="2000" spc="48" dirty="0">
                <a:solidFill>
                  <a:srgbClr val="1546BA"/>
                </a:solidFill>
                <a:latin typeface="Libre Franklin Light"/>
              </a:rPr>
              <a:t> https://</a:t>
            </a:r>
            <a:r>
              <a:rPr lang="it-IT" sz="2000" spc="48" dirty="0" smtClean="0">
                <a:solidFill>
                  <a:srgbClr val="1546BA"/>
                </a:solidFill>
                <a:latin typeface="Libre Franklin Light"/>
              </a:rPr>
              <a:t>pythonbiella.herokuapp.com/api/v1/corsi/1/</a:t>
            </a:r>
          </a:p>
          <a:p>
            <a:pPr marL="259080" lvl="1">
              <a:lnSpc>
                <a:spcPts val="4800"/>
              </a:lnSpc>
            </a:pPr>
            <a:r>
              <a:rPr lang="it-IT" sz="2000" spc="48" dirty="0" smtClean="0">
                <a:solidFill>
                  <a:srgbClr val="1546BA"/>
                </a:solidFill>
                <a:latin typeface="Libre Franklin Light"/>
              </a:rPr>
              <a:t>I </a:t>
            </a:r>
            <a:r>
              <a:rPr lang="it-IT" sz="2000" spc="48" dirty="0">
                <a:solidFill>
                  <a:srgbClr val="1546BA"/>
                </a:solidFill>
                <a:latin typeface="Libre Franklin Light"/>
              </a:rPr>
              <a:t>metodi di richiesta GET, POST, PUT e DELETE non sono gli unici. </a:t>
            </a:r>
          </a:p>
          <a:p>
            <a:pPr marL="259080" lvl="1">
              <a:lnSpc>
                <a:spcPts val="4800"/>
              </a:lnSpc>
            </a:pPr>
            <a:r>
              <a:rPr lang="it-IT" sz="2000" spc="48" dirty="0">
                <a:solidFill>
                  <a:srgbClr val="1546BA"/>
                </a:solidFill>
                <a:latin typeface="Libre Franklin Light"/>
              </a:rPr>
              <a:t>Il protocollo HTTP protocollo si basa su altri metodi, come HEAD e OPTIONS, che sono automaticamente implementati da </a:t>
            </a:r>
            <a:r>
              <a:rPr lang="it-IT" sz="2000" spc="48" dirty="0" err="1">
                <a:solidFill>
                  <a:srgbClr val="1546BA"/>
                </a:solidFill>
                <a:latin typeface="Libre Franklin Light"/>
              </a:rPr>
              <a:t>Flask</a:t>
            </a:r>
            <a:r>
              <a:rPr lang="it-IT" sz="2000" spc="48" dirty="0">
                <a:solidFill>
                  <a:srgbClr val="1546BA"/>
                </a:solidFill>
                <a:latin typeface="Libre Franklin Light"/>
              </a:rPr>
              <a:t>.</a:t>
            </a:r>
            <a:endParaRPr lang="en-US" sz="20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5181600" y="1024671"/>
            <a:ext cx="9354856" cy="4734586"/>
          </a:xfrm>
          <a:prstGeom prst="rect">
            <a:avLst/>
          </a:prstGeom>
        </p:spPr>
      </p:pic>
    </p:spTree>
    <p:extLst>
      <p:ext uri="{BB962C8B-B14F-4D97-AF65-F5344CB8AC3E}">
        <p14:creationId xmlns:p14="http://schemas.microsoft.com/office/powerpoint/2010/main" val="2843358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REST (Request and Response)</a:t>
            </a:r>
          </a:p>
        </p:txBody>
      </p:sp>
      <p:sp>
        <p:nvSpPr>
          <p:cNvPr id="6" name="TextBox 6"/>
          <p:cNvSpPr txBox="1"/>
          <p:nvPr/>
        </p:nvSpPr>
        <p:spPr>
          <a:xfrm>
            <a:off x="4648200" y="1426872"/>
            <a:ext cx="9982200" cy="6032421"/>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Content-</a:t>
            </a:r>
            <a:r>
              <a:rPr lang="it-IT" sz="2000" spc="48" dirty="0" err="1">
                <a:solidFill>
                  <a:srgbClr val="1546BA"/>
                </a:solidFill>
                <a:latin typeface="Libre Franklin Light"/>
              </a:rPr>
              <a:t>Type</a:t>
            </a:r>
            <a:r>
              <a:rPr lang="it-IT" sz="2000" spc="48" dirty="0">
                <a:solidFill>
                  <a:srgbClr val="1546BA"/>
                </a:solidFill>
                <a:latin typeface="Libre Franklin Light"/>
              </a:rPr>
              <a:t> </a:t>
            </a:r>
            <a:r>
              <a:rPr lang="it-IT" sz="2000" spc="48" dirty="0" err="1">
                <a:solidFill>
                  <a:srgbClr val="1546BA"/>
                </a:solidFill>
                <a:latin typeface="Libre Franklin Light"/>
              </a:rPr>
              <a:t>header</a:t>
            </a:r>
            <a:r>
              <a:rPr lang="it-IT" sz="2000" spc="48" dirty="0">
                <a:solidFill>
                  <a:srgbClr val="1546BA"/>
                </a:solidFill>
                <a:latin typeface="Libre Franklin Light"/>
              </a:rPr>
              <a:t> (in </a:t>
            </a:r>
            <a:r>
              <a:rPr lang="it-IT" sz="2000" spc="48" dirty="0" err="1">
                <a:solidFill>
                  <a:srgbClr val="1546BA"/>
                </a:solidFill>
                <a:latin typeface="Libre Franklin Light"/>
              </a:rPr>
              <a:t>requests</a:t>
            </a:r>
            <a:r>
              <a:rPr lang="it-IT" sz="2000" spc="48" dirty="0">
                <a:solidFill>
                  <a:srgbClr val="1546BA"/>
                </a:solidFill>
                <a:latin typeface="Libre Franklin Light"/>
              </a:rPr>
              <a:t> e </a:t>
            </a:r>
            <a:r>
              <a:rPr lang="it-IT" sz="2000" spc="48" dirty="0" err="1">
                <a:solidFill>
                  <a:srgbClr val="1546BA"/>
                </a:solidFill>
                <a:latin typeface="Libre Franklin Light"/>
              </a:rPr>
              <a:t>responses</a:t>
            </a:r>
            <a:r>
              <a:rPr lang="it-IT" sz="2000" spc="48" dirty="0">
                <a:solidFill>
                  <a:srgbClr val="1546BA"/>
                </a:solidFill>
                <a:latin typeface="Libre Franklin Light"/>
              </a:rPr>
              <a:t>) indica il formato di </a:t>
            </a:r>
            <a:r>
              <a:rPr lang="it-IT" sz="2000" spc="48" dirty="0" err="1">
                <a:solidFill>
                  <a:srgbClr val="1546BA"/>
                </a:solidFill>
                <a:latin typeface="Libre Franklin Light"/>
              </a:rPr>
              <a:t>encoding</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JavaScript Object </a:t>
            </a:r>
            <a:r>
              <a:rPr lang="it-IT" sz="2000" spc="48" dirty="0" err="1">
                <a:solidFill>
                  <a:srgbClr val="1546BA"/>
                </a:solidFill>
                <a:latin typeface="Libre Franklin Light"/>
              </a:rPr>
              <a:t>Notation</a:t>
            </a:r>
            <a:r>
              <a:rPr lang="it-IT" sz="2000" spc="48" dirty="0">
                <a:solidFill>
                  <a:srgbClr val="1546BA"/>
                </a:solidFill>
                <a:latin typeface="Libre Franklin Light"/>
              </a:rPr>
              <a:t> (JSON) o </a:t>
            </a:r>
            <a:r>
              <a:rPr lang="it-IT" sz="2000" spc="48" dirty="0" err="1">
                <a:solidFill>
                  <a:srgbClr val="1546BA"/>
                </a:solidFill>
                <a:latin typeface="Libre Franklin Light"/>
              </a:rPr>
              <a:t>Extensible</a:t>
            </a:r>
            <a:r>
              <a:rPr lang="it-IT" sz="2000" spc="48" dirty="0">
                <a:solidFill>
                  <a:srgbClr val="1546BA"/>
                </a:solidFill>
                <a:latin typeface="Libre Franklin Light"/>
              </a:rPr>
              <a:t> Markup Language (XML)</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JSON: più conciso, più leggero, più leggibile, più comodo</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Es:</a:t>
            </a:r>
          </a:p>
          <a:p>
            <a:pPr marL="259080" lvl="1"/>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self_url</a:t>
            </a:r>
            <a:r>
              <a:rPr lang="it-IT" sz="1600" spc="48" dirty="0">
                <a:solidFill>
                  <a:srgbClr val="1546BA"/>
                </a:solidFill>
                <a:latin typeface="Consolas" panose="020B0609020204030204" pitchFamily="49" charset="0"/>
              </a:rPr>
              <a:t>": "https://pythonbiella.herokuapp.com/api/v1/posts/12345",</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title</a:t>
            </a:r>
            <a:r>
              <a:rPr lang="it-IT" sz="1600" spc="48" dirty="0">
                <a:solidFill>
                  <a:srgbClr val="1546BA"/>
                </a:solidFill>
                <a:latin typeface="Consolas" panose="020B0609020204030204" pitchFamily="49" charset="0"/>
              </a:rPr>
              <a:t>": "Scrivere </a:t>
            </a:r>
            <a:r>
              <a:rPr lang="it-IT" sz="1600" spc="48" dirty="0" err="1">
                <a:solidFill>
                  <a:srgbClr val="1546BA"/>
                </a:solidFill>
                <a:latin typeface="Consolas" panose="020B0609020204030204" pitchFamily="49" charset="0"/>
              </a:rPr>
              <a:t>RESTful</a:t>
            </a:r>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APIs</a:t>
            </a:r>
            <a:r>
              <a:rPr lang="it-IT" sz="1600" spc="48" dirty="0">
                <a:solidFill>
                  <a:srgbClr val="1546BA"/>
                </a:solidFill>
                <a:latin typeface="Consolas" panose="020B0609020204030204" pitchFamily="49" charset="0"/>
              </a:rPr>
              <a:t> in </a:t>
            </a:r>
            <a:r>
              <a:rPr lang="it-IT" sz="1600" spc="48" dirty="0" err="1">
                <a:solidFill>
                  <a:srgbClr val="1546BA"/>
                </a:solidFill>
                <a:latin typeface="Consolas" panose="020B0609020204030204" pitchFamily="49" charset="0"/>
              </a:rPr>
              <a:t>Python</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author_url</a:t>
            </a:r>
            <a:r>
              <a:rPr lang="it-IT" sz="1600" spc="48" dirty="0">
                <a:solidFill>
                  <a:srgbClr val="1546BA"/>
                </a:solidFill>
                <a:latin typeface="Consolas" panose="020B0609020204030204" pitchFamily="49" charset="0"/>
              </a:rPr>
              <a:t>": "https://</a:t>
            </a:r>
            <a:r>
              <a:rPr lang="it-IT" sz="1600" spc="48" dirty="0" smtClean="0">
                <a:solidFill>
                  <a:srgbClr val="1546BA"/>
                </a:solidFill>
                <a:latin typeface="Consolas" panose="020B0609020204030204" pitchFamily="49" charset="0"/>
              </a:rPr>
              <a:t>pythonbiella.herokuapp.com/api/v1/utenti/2</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 "body": "... testo ...",</a:t>
            </a:r>
          </a:p>
          <a:p>
            <a:pPr marL="259080" lvl="1"/>
            <a:r>
              <a:rPr lang="it-IT" sz="1600" spc="48" dirty="0">
                <a:solidFill>
                  <a:srgbClr val="1546BA"/>
                </a:solidFill>
                <a:latin typeface="Consolas" panose="020B0609020204030204" pitchFamily="49" charset="0"/>
              </a:rPr>
              <a:t> "</a:t>
            </a:r>
            <a:r>
              <a:rPr lang="it-IT" sz="1600" spc="48" dirty="0" err="1">
                <a:solidFill>
                  <a:srgbClr val="1546BA"/>
                </a:solidFill>
                <a:latin typeface="Consolas" panose="020B0609020204030204" pitchFamily="49" charset="0"/>
              </a:rPr>
              <a:t>comments_url</a:t>
            </a:r>
            <a:r>
              <a:rPr lang="it-IT" sz="1600" spc="48" dirty="0">
                <a:solidFill>
                  <a:srgbClr val="1546BA"/>
                </a:solidFill>
                <a:latin typeface="Consolas" panose="020B0609020204030204" pitchFamily="49" charset="0"/>
              </a:rPr>
              <a:t>": "https://</a:t>
            </a:r>
            <a:r>
              <a:rPr lang="it-IT" sz="1600" spc="48" dirty="0" smtClean="0">
                <a:solidFill>
                  <a:srgbClr val="1546BA"/>
                </a:solidFill>
                <a:latin typeface="Consolas" panose="020B0609020204030204" pitchFamily="49" charset="0"/>
              </a:rPr>
              <a:t>pythonbiella.herokuapp.com/api/v1/posts/12345/comments</a:t>
            </a:r>
            <a:r>
              <a:rPr lang="it-IT" sz="1600" spc="48" dirty="0">
                <a:solidFill>
                  <a:srgbClr val="1546BA"/>
                </a:solidFill>
                <a:latin typeface="Consolas" panose="020B0609020204030204" pitchFamily="49" charset="0"/>
              </a:rPr>
              <a:t>"</a:t>
            </a:r>
          </a:p>
          <a:p>
            <a:pPr marL="259080" lvl="1"/>
            <a:r>
              <a:rPr lang="it-IT" sz="1600" spc="48" dirty="0">
                <a:solidFill>
                  <a:srgbClr val="1546BA"/>
                </a:solidFill>
                <a:latin typeface="Consolas" panose="020B0609020204030204" pitchFamily="49" charset="0"/>
              </a:rPr>
              <a:t>}</a:t>
            </a:r>
            <a:endParaRPr lang="en-US" sz="1600" spc="48" dirty="0" smtClean="0">
              <a:solidFill>
                <a:srgbClr val="1546BA"/>
              </a:solidFill>
              <a:latin typeface="Consolas" panose="020B0609020204030204" pitchFamily="49" charset="0"/>
            </a:endParaRPr>
          </a:p>
        </p:txBody>
      </p:sp>
    </p:spTree>
    <p:extLst>
      <p:ext uri="{BB962C8B-B14F-4D97-AF65-F5344CB8AC3E}">
        <p14:creationId xmlns:p14="http://schemas.microsoft.com/office/powerpoint/2010/main" val="1632145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a:solidFill>
                  <a:srgbClr val="011C5D"/>
                </a:solidFill>
                <a:latin typeface="Montserrat Classic Bold"/>
              </a:rPr>
              <a:t>REST </a:t>
            </a:r>
            <a:r>
              <a:rPr lang="en-US" sz="5013" spc="80" dirty="0" smtClean="0">
                <a:solidFill>
                  <a:srgbClr val="011C5D"/>
                </a:solidFill>
                <a:latin typeface="Montserrat Classic Bold"/>
              </a:rPr>
              <a:t>(Versioning)</a:t>
            </a:r>
            <a:endParaRPr lang="en-US" sz="5013" spc="80" dirty="0">
              <a:solidFill>
                <a:srgbClr val="011C5D"/>
              </a:solidFill>
              <a:latin typeface="Montserrat Classic Bold"/>
            </a:endParaRPr>
          </a:p>
        </p:txBody>
      </p:sp>
      <p:sp>
        <p:nvSpPr>
          <p:cNvPr id="6" name="TextBox 6"/>
          <p:cNvSpPr txBox="1"/>
          <p:nvPr/>
        </p:nvSpPr>
        <p:spPr>
          <a:xfrm>
            <a:off x="4648200" y="1426872"/>
            <a:ext cx="9982200" cy="6678816"/>
          </a:xfrm>
          <a:prstGeom prst="rect">
            <a:avLst/>
          </a:prstGeom>
        </p:spPr>
        <p:txBody>
          <a:bodyPr wrap="square" lIns="0" tIns="0" rIns="0" bIns="0" rtlCol="0" anchor="t">
            <a:spAutoFit/>
          </a:bodyPr>
          <a:lstStyle/>
          <a:p>
            <a:pPr marL="259080" lvl="1">
              <a:lnSpc>
                <a:spcPts val="4800"/>
              </a:lnSpc>
            </a:pPr>
            <a:r>
              <a:rPr lang="it-IT" sz="2000" spc="48" dirty="0">
                <a:solidFill>
                  <a:srgbClr val="1546BA"/>
                </a:solidFill>
                <a:latin typeface="Libre Franklin Light"/>
              </a:rPr>
              <a:t>Nelle </a:t>
            </a:r>
            <a:r>
              <a:rPr lang="it-IT" sz="2000" spc="48" dirty="0" err="1">
                <a:solidFill>
                  <a:srgbClr val="1546BA"/>
                </a:solidFill>
                <a:latin typeface="Libre Franklin Light"/>
              </a:rPr>
              <a:t>app</a:t>
            </a:r>
            <a:r>
              <a:rPr lang="it-IT" sz="2000" spc="48" dirty="0">
                <a:solidFill>
                  <a:srgbClr val="1546BA"/>
                </a:solidFill>
                <a:latin typeface="Libre Franklin Light"/>
              </a:rPr>
              <a:t> tradizionali, in caso di aggiornamenti c'è sufficiente controllo per aggiornare tutti client </a:t>
            </a:r>
            <a:r>
              <a:rPr lang="it-IT" sz="2000" spc="48" dirty="0" err="1">
                <a:solidFill>
                  <a:srgbClr val="1546BA"/>
                </a:solidFill>
                <a:latin typeface="Libre Franklin Light"/>
              </a:rPr>
              <a:t>affinchè</a:t>
            </a:r>
            <a:r>
              <a:rPr lang="it-IT" sz="2000" spc="48" dirty="0">
                <a:solidFill>
                  <a:srgbClr val="1546BA"/>
                </a:solidFill>
                <a:latin typeface="Libre Franklin Light"/>
              </a:rPr>
              <a:t> si adattino alle modifiche.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Nelle </a:t>
            </a:r>
            <a:r>
              <a:rPr lang="it-IT" sz="2000" spc="48" dirty="0" err="1">
                <a:solidFill>
                  <a:srgbClr val="1546BA"/>
                </a:solidFill>
                <a:latin typeface="Libre Franklin Light"/>
              </a:rPr>
              <a:t>app</a:t>
            </a:r>
            <a:r>
              <a:rPr lang="it-IT" sz="2000" spc="48" dirty="0">
                <a:solidFill>
                  <a:srgbClr val="1546BA"/>
                </a:solidFill>
                <a:latin typeface="Libre Franklin Light"/>
              </a:rPr>
              <a:t> con RIA e servizi la situazione è più complicata: i client sono sviluppati in modo indipendente, da persone diverse e spesso chi offre il servizio neppure conosce tutti i clients.</a:t>
            </a:r>
          </a:p>
          <a:p>
            <a:pPr marL="259080" lvl="1">
              <a:lnSpc>
                <a:spcPts val="4800"/>
              </a:lnSpc>
            </a:pPr>
            <a:r>
              <a:rPr lang="it-IT" sz="2000" spc="48" dirty="0">
                <a:solidFill>
                  <a:srgbClr val="1546BA"/>
                </a:solidFill>
                <a:latin typeface="Libre Franklin Light"/>
              </a:rPr>
              <a:t>I servizi devono essere più tolleranti e permettere di lavorare con le vecchie versioni.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Pratica comune: dare una </a:t>
            </a:r>
            <a:r>
              <a:rPr lang="it-IT" sz="2000" b="1" u="sng" spc="48" dirty="0">
                <a:solidFill>
                  <a:srgbClr val="1546BA"/>
                </a:solidFill>
                <a:latin typeface="Libre Franklin Light"/>
              </a:rPr>
              <a:t>versione</a:t>
            </a:r>
            <a:r>
              <a:rPr lang="it-IT" sz="2000" spc="48" dirty="0">
                <a:solidFill>
                  <a:srgbClr val="1546BA"/>
                </a:solidFill>
                <a:latin typeface="Libre Franklin Light"/>
              </a:rPr>
              <a:t> al servizio, inclusa nell'URL stessa.</a:t>
            </a:r>
          </a:p>
          <a:p>
            <a:pPr marL="259080" lvl="1">
              <a:lnSpc>
                <a:spcPts val="4800"/>
              </a:lnSpc>
            </a:pPr>
            <a:r>
              <a:rPr lang="it-IT" sz="2000" spc="48" dirty="0">
                <a:solidFill>
                  <a:srgbClr val="1546BA"/>
                </a:solidFill>
                <a:latin typeface="Libre Franklin Light"/>
              </a:rPr>
              <a:t>Es: /api/</a:t>
            </a:r>
            <a:r>
              <a:rPr lang="it-IT" sz="2000" b="1" spc="48" dirty="0">
                <a:solidFill>
                  <a:srgbClr val="1546BA"/>
                </a:solidFill>
                <a:latin typeface="Libre Franklin Light"/>
              </a:rPr>
              <a:t>v1</a:t>
            </a:r>
            <a:r>
              <a:rPr lang="it-IT" sz="2000" spc="48" dirty="0">
                <a:solidFill>
                  <a:srgbClr val="1546BA"/>
                </a:solidFill>
                <a:latin typeface="Libre Franklin Light"/>
              </a:rPr>
              <a:t>/</a:t>
            </a:r>
            <a:r>
              <a:rPr lang="it-IT" sz="2000" spc="48" dirty="0" err="1">
                <a:solidFill>
                  <a:srgbClr val="1546BA"/>
                </a:solidFill>
                <a:latin typeface="Libre Franklin Light"/>
              </a:rPr>
              <a:t>posts</a:t>
            </a:r>
            <a:r>
              <a:rPr lang="it-IT" sz="2000" spc="48" dirty="0">
                <a:solidFill>
                  <a:srgbClr val="1546BA"/>
                </a:solidFill>
                <a:latin typeface="Libre Franklin Light"/>
              </a:rPr>
              <a:t>/, il cui aggiornamento potrà essere ad esempio /api/v2/</a:t>
            </a:r>
            <a:r>
              <a:rPr lang="it-IT" sz="2000" spc="48" dirty="0" err="1">
                <a:solidFill>
                  <a:srgbClr val="1546BA"/>
                </a:solidFill>
                <a:latin typeface="Libre Franklin Light"/>
              </a:rPr>
              <a:t>posts</a:t>
            </a:r>
            <a:r>
              <a:rPr lang="it-IT" sz="2000" spc="48" dirty="0">
                <a:solidFill>
                  <a:srgbClr val="1546BA"/>
                </a:solidFill>
                <a:latin typeface="Libre Franklin Light"/>
              </a:rPr>
              <a:t>/</a:t>
            </a:r>
            <a:endParaRPr lang="en-US" sz="2000" spc="48" dirty="0" smtClean="0">
              <a:solidFill>
                <a:srgbClr val="1546BA"/>
              </a:solidFill>
              <a:latin typeface="Libre Franklin Light"/>
            </a:endParaRPr>
          </a:p>
        </p:txBody>
      </p:sp>
    </p:spTree>
    <p:extLst>
      <p:ext uri="{BB962C8B-B14F-4D97-AF65-F5344CB8AC3E}">
        <p14:creationId xmlns:p14="http://schemas.microsoft.com/office/powerpoint/2010/main" val="4221505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in Flask/1</a:t>
            </a:r>
            <a:endParaRPr lang="en-US" sz="5013" spc="80" dirty="0">
              <a:solidFill>
                <a:srgbClr val="011C5D"/>
              </a:solidFill>
              <a:latin typeface="Montserrat Classic Bold"/>
            </a:endParaRPr>
          </a:p>
        </p:txBody>
      </p:sp>
      <p:sp>
        <p:nvSpPr>
          <p:cNvPr id="6" name="TextBox 6"/>
          <p:cNvSpPr txBox="1"/>
          <p:nvPr/>
        </p:nvSpPr>
        <p:spPr>
          <a:xfrm>
            <a:off x="4648200" y="1426872"/>
            <a:ext cx="9982200" cy="3693319"/>
          </a:xfrm>
          <a:prstGeom prst="rect">
            <a:avLst/>
          </a:prstGeom>
        </p:spPr>
        <p:txBody>
          <a:bodyPr wrap="square" lIns="0" tIns="0" rIns="0" bIns="0" rtlCol="0" anchor="t">
            <a:spAutoFit/>
          </a:bodyPr>
          <a:lstStyle/>
          <a:p>
            <a:pPr marL="259080" lvl="1">
              <a:lnSpc>
                <a:spcPts val="4800"/>
              </a:lnSpc>
            </a:pPr>
            <a:r>
              <a:rPr lang="it-IT" sz="2000" spc="48" dirty="0" err="1" smtClean="0">
                <a:solidFill>
                  <a:srgbClr val="1546BA"/>
                </a:solidFill>
                <a:latin typeface="Libre Franklin Light"/>
              </a:rPr>
              <a:t>URLs</a:t>
            </a:r>
            <a:r>
              <a:rPr lang="it-IT" sz="2000" spc="48" dirty="0" smtClean="0">
                <a:solidFill>
                  <a:srgbClr val="1546BA"/>
                </a:solidFill>
                <a:latin typeface="Libre Franklin Light"/>
              </a:rPr>
              <a:t> -&gt; controllate con </a:t>
            </a:r>
            <a:r>
              <a:rPr lang="it-IT" sz="2000" b="1" spc="48" dirty="0" err="1" smtClean="0">
                <a:solidFill>
                  <a:srgbClr val="1546BA"/>
                </a:solidFill>
                <a:latin typeface="Libre Franklin Light"/>
              </a:rPr>
              <a:t>routes</a:t>
            </a:r>
            <a:endParaRPr lang="it-IT" sz="2000" b="1"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JSON -&gt; </a:t>
            </a:r>
            <a:r>
              <a:rPr lang="it-IT" sz="2000" dirty="0" err="1"/>
              <a:t>request.get_json</a:t>
            </a:r>
            <a:r>
              <a:rPr lang="it-IT" sz="2000" dirty="0" smtClean="0"/>
              <a:t>() e</a:t>
            </a:r>
            <a:r>
              <a:rPr lang="it-IT" sz="2000" spc="48" dirty="0" smtClean="0">
                <a:solidFill>
                  <a:srgbClr val="1546BA"/>
                </a:solidFill>
                <a:latin typeface="Libre Franklin Light"/>
              </a:rPr>
              <a:t> </a:t>
            </a:r>
            <a:r>
              <a:rPr lang="it-IT" sz="2000" dirty="0" err="1"/>
              <a:t>jsonify</a:t>
            </a:r>
            <a:r>
              <a:rPr lang="it-IT" sz="2000" dirty="0"/>
              <a:t>() </a:t>
            </a:r>
            <a:r>
              <a:rPr lang="it-IT" sz="2000" dirty="0" err="1"/>
              <a:t>helper</a:t>
            </a:r>
            <a:r>
              <a:rPr lang="it-IT" sz="2000" dirty="0"/>
              <a:t> </a:t>
            </a:r>
            <a:r>
              <a:rPr lang="it-IT" sz="2000" dirty="0" err="1" smtClean="0"/>
              <a:t>function</a:t>
            </a:r>
            <a:endParaRPr lang="it-IT" sz="2000" dirty="0" smtClean="0"/>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Creare API </a:t>
            </a:r>
            <a:r>
              <a:rPr lang="it-IT" sz="2000" spc="48" dirty="0" err="1" smtClean="0">
                <a:solidFill>
                  <a:srgbClr val="1546BA"/>
                </a:solidFill>
                <a:latin typeface="Libre Franklin Light"/>
              </a:rPr>
              <a:t>blueprint</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Gestione errori</a:t>
            </a:r>
            <a:endParaRPr lang="en-US" sz="20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7239000" y="4076700"/>
            <a:ext cx="9364382" cy="5639587"/>
          </a:xfrm>
          <a:prstGeom prst="rect">
            <a:avLst/>
          </a:prstGeom>
        </p:spPr>
      </p:pic>
    </p:spTree>
    <p:extLst>
      <p:ext uri="{BB962C8B-B14F-4D97-AF65-F5344CB8AC3E}">
        <p14:creationId xmlns:p14="http://schemas.microsoft.com/office/powerpoint/2010/main" val="81546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REST in Flask/2</a:t>
            </a:r>
            <a:endParaRPr lang="en-US" sz="5013" spc="80" dirty="0">
              <a:solidFill>
                <a:srgbClr val="011C5D"/>
              </a:solidFill>
              <a:latin typeface="Montserrat Classic Bold"/>
            </a:endParaRPr>
          </a:p>
        </p:txBody>
      </p:sp>
      <p:sp>
        <p:nvSpPr>
          <p:cNvPr id="6" name="TextBox 6"/>
          <p:cNvSpPr txBox="1"/>
          <p:nvPr/>
        </p:nvSpPr>
        <p:spPr>
          <a:xfrm>
            <a:off x="4648200" y="1426872"/>
            <a:ext cx="9982200" cy="6771084"/>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Autenticazione con </a:t>
            </a:r>
            <a:r>
              <a:rPr lang="it-IT" sz="2000" spc="48" dirty="0" err="1" smtClean="0">
                <a:solidFill>
                  <a:srgbClr val="1546BA"/>
                </a:solidFill>
                <a:latin typeface="Libre Franklin Light"/>
              </a:rPr>
              <a:t>Flask-HTTPAuth</a:t>
            </a:r>
            <a:endParaRPr lang="it-IT" sz="2000" b="1"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Autenticazione basata su </a:t>
            </a:r>
            <a:r>
              <a:rPr lang="it-IT" sz="2000" spc="48" dirty="0" err="1" smtClean="0">
                <a:solidFill>
                  <a:srgbClr val="1546BA"/>
                </a:solidFill>
                <a:latin typeface="Libre Franklin Light"/>
              </a:rPr>
              <a:t>token</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Serializzazione delle risorse da e a JSON</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Implementare gli </a:t>
            </a:r>
            <a:r>
              <a:rPr lang="it-IT" sz="2000" spc="48" dirty="0" err="1" smtClean="0">
                <a:solidFill>
                  <a:srgbClr val="1546BA"/>
                </a:solidFill>
                <a:latin typeface="Libre Franklin Light"/>
              </a:rPr>
              <a:t>endpoints</a:t>
            </a:r>
            <a:r>
              <a:rPr lang="it-IT" sz="2000" spc="48" dirty="0" smtClean="0">
                <a:solidFill>
                  <a:srgbClr val="1546BA"/>
                </a:solidFill>
                <a:latin typeface="Libre Franklin Light"/>
              </a:rPr>
              <a:t> delle risorse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Paginazione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Testing</a:t>
            </a:r>
            <a:r>
              <a:rPr lang="it-IT" sz="2000" spc="48" dirty="0" smtClean="0">
                <a:solidFill>
                  <a:srgbClr val="1546BA"/>
                </a:solidFill>
                <a:latin typeface="Libre Franklin Light"/>
              </a:rPr>
              <a:t> con </a:t>
            </a:r>
            <a:r>
              <a:rPr lang="it-IT" sz="2000" spc="48" dirty="0" err="1" smtClean="0">
                <a:solidFill>
                  <a:srgbClr val="1546BA"/>
                </a:solidFill>
                <a:latin typeface="Libre Franklin Light"/>
              </a:rPr>
              <a:t>HTTPie</a:t>
            </a:r>
            <a:endParaRPr lang="en-US" sz="2000" spc="48" dirty="0" smtClean="0">
              <a:solidFill>
                <a:srgbClr val="1546BA"/>
              </a:solidFill>
              <a:latin typeface="Libre Franklin Light"/>
            </a:endParaRPr>
          </a:p>
        </p:txBody>
      </p:sp>
    </p:spTree>
    <p:extLst>
      <p:ext uri="{BB962C8B-B14F-4D97-AF65-F5344CB8AC3E}">
        <p14:creationId xmlns:p14="http://schemas.microsoft.com/office/powerpoint/2010/main" val="3964802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Flask </a:t>
            </a:r>
            <a:r>
              <a:rPr lang="en-US" sz="5013" spc="80" dirty="0" err="1" smtClean="0">
                <a:solidFill>
                  <a:srgbClr val="011C5D"/>
                </a:solidFill>
                <a:latin typeface="Montserrat Classic Bold"/>
              </a:rPr>
              <a:t>HTTPAuth</a:t>
            </a:r>
            <a:endParaRPr lang="en-US" sz="5013" spc="80" dirty="0">
              <a:solidFill>
                <a:srgbClr val="011C5D"/>
              </a:solidFill>
              <a:latin typeface="Montserrat Classic Bold"/>
            </a:endParaRPr>
          </a:p>
        </p:txBody>
      </p:sp>
      <p:sp>
        <p:nvSpPr>
          <p:cNvPr id="6" name="TextBox 6"/>
          <p:cNvSpPr txBox="1"/>
          <p:nvPr/>
        </p:nvSpPr>
        <p:spPr>
          <a:xfrm>
            <a:off x="1524000" y="1426872"/>
            <a:ext cx="13106400" cy="6771084"/>
          </a:xfrm>
          <a:prstGeom prst="rect">
            <a:avLst/>
          </a:prstGeom>
        </p:spPr>
        <p:txBody>
          <a:bodyPr wrap="square" lIns="0" tIns="0" rIns="0" bIns="0" rtlCol="0" anchor="t">
            <a:spAutoFit/>
          </a:bodyPr>
          <a:lstStyle/>
          <a:p>
            <a:pPr marL="259080" lvl="1">
              <a:lnSpc>
                <a:spcPts val="4800"/>
              </a:lnSpc>
            </a:pPr>
            <a:r>
              <a:rPr lang="it-IT" sz="2000" spc="48" dirty="0" err="1">
                <a:solidFill>
                  <a:srgbClr val="1546BA"/>
                </a:solidFill>
                <a:latin typeface="Libre Franklin Light"/>
              </a:rPr>
              <a:t>Flask-HTTPAuth</a:t>
            </a:r>
            <a:r>
              <a:rPr lang="it-IT" sz="2000" spc="48" dirty="0">
                <a:solidFill>
                  <a:srgbClr val="1546BA"/>
                </a:solidFill>
                <a:latin typeface="Libre Franklin Light"/>
              </a:rPr>
              <a:t>: </a:t>
            </a:r>
            <a:r>
              <a:rPr lang="it-IT" sz="2000" spc="48" dirty="0" err="1">
                <a:solidFill>
                  <a:srgbClr val="1546BA"/>
                </a:solidFill>
                <a:latin typeface="Libre Franklin Light"/>
              </a:rPr>
              <a:t>wrapper</a:t>
            </a:r>
            <a:r>
              <a:rPr lang="it-IT" sz="2000" spc="48" dirty="0">
                <a:solidFill>
                  <a:srgbClr val="1546BA"/>
                </a:solidFill>
                <a:latin typeface="Libre Franklin Light"/>
              </a:rPr>
              <a:t> per l'autenticazione HTTP</a:t>
            </a:r>
          </a:p>
          <a:p>
            <a:pPr marL="259080" lvl="1">
              <a:lnSpc>
                <a:spcPts val="4800"/>
              </a:lnSpc>
            </a:pPr>
            <a:r>
              <a:rPr lang="it-IT" sz="2000" i="1" spc="48" dirty="0">
                <a:solidFill>
                  <a:srgbClr val="1546BA"/>
                </a:solidFill>
                <a:latin typeface="Libre Franklin Light"/>
              </a:rPr>
              <a:t>Nasconde le complessità come </a:t>
            </a:r>
            <a:r>
              <a:rPr lang="it-IT" sz="2000" i="1" spc="48" dirty="0" err="1">
                <a:solidFill>
                  <a:srgbClr val="1546BA"/>
                </a:solidFill>
                <a:latin typeface="Libre Franklin Light"/>
              </a:rPr>
              <a:t>Flask</a:t>
            </a:r>
            <a:r>
              <a:rPr lang="it-IT" sz="2000" i="1" spc="48" dirty="0">
                <a:solidFill>
                  <a:srgbClr val="1546BA"/>
                </a:solidFill>
                <a:latin typeface="Libre Franklin Light"/>
              </a:rPr>
              <a:t>-Login</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Inizializzata solo nel </a:t>
            </a:r>
            <a:r>
              <a:rPr lang="it-IT" sz="2000" spc="48" dirty="0" err="1">
                <a:solidFill>
                  <a:srgbClr val="1546BA"/>
                </a:solidFill>
                <a:latin typeface="Libre Franklin Light"/>
              </a:rPr>
              <a:t>blueprint</a:t>
            </a:r>
            <a:r>
              <a:rPr lang="it-IT" sz="2000" spc="48" dirty="0">
                <a:solidFill>
                  <a:srgbClr val="1546BA"/>
                </a:solidFill>
                <a:latin typeface="Libre Franklin Light"/>
              </a:rPr>
              <a:t> API, ovvero dove serve</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Utente e password sono verificati usando il modello </a:t>
            </a:r>
            <a:r>
              <a:rPr lang="it-IT" sz="2000" spc="48" dirty="0" smtClean="0">
                <a:solidFill>
                  <a:srgbClr val="1546BA"/>
                </a:solidFill>
                <a:latin typeface="Libre Franklin Light"/>
              </a:rPr>
              <a:t>Utente (con decoratore </a:t>
            </a:r>
            <a:r>
              <a:rPr lang="it-IT" sz="2000" dirty="0"/>
              <a:t>@</a:t>
            </a:r>
            <a:r>
              <a:rPr lang="it-IT" sz="2000" dirty="0" err="1" smtClean="0"/>
              <a:t>auth.verify_password</a:t>
            </a:r>
            <a:r>
              <a:rPr lang="en-US" sz="2000" spc="48" dirty="0" smtClean="0">
                <a:solidFill>
                  <a:srgbClr val="1546BA"/>
                </a:solidFill>
                <a:latin typeface="Consolas" panose="020B0609020204030204" pitchFamily="49" charset="0"/>
              </a:rPr>
              <a:t>)</a:t>
            </a:r>
          </a:p>
          <a:p>
            <a:pPr marL="259080" lvl="1">
              <a:lnSpc>
                <a:spcPts val="4800"/>
              </a:lnSpc>
            </a:pPr>
            <a:endParaRPr lang="en-US" sz="2000" spc="48" dirty="0" smtClean="0">
              <a:solidFill>
                <a:srgbClr val="1546BA"/>
              </a:solidFill>
              <a:latin typeface="Libre Franklin Light"/>
            </a:endParaRPr>
          </a:p>
          <a:p>
            <a:pPr marL="259080" lvl="1">
              <a:lnSpc>
                <a:spcPts val="4800"/>
              </a:lnSpc>
            </a:pPr>
            <a:r>
              <a:rPr lang="en-US" sz="2000" spc="48" dirty="0" err="1" smtClean="0">
                <a:solidFill>
                  <a:srgbClr val="1546BA"/>
                </a:solidFill>
                <a:latin typeface="Libre Franklin Light"/>
              </a:rPr>
              <a:t>Gestione</a:t>
            </a:r>
            <a:r>
              <a:rPr lang="en-US" sz="2000" spc="48" dirty="0" smtClean="0">
                <a:solidFill>
                  <a:srgbClr val="1546BA"/>
                </a:solidFill>
                <a:latin typeface="Libre Franklin Light"/>
              </a:rPr>
              <a:t> </a:t>
            </a:r>
            <a:r>
              <a:rPr lang="en-US" sz="2000" spc="48" dirty="0" err="1">
                <a:solidFill>
                  <a:srgbClr val="1546BA"/>
                </a:solidFill>
                <a:latin typeface="Libre Franklin Light"/>
              </a:rPr>
              <a:t>errori</a:t>
            </a:r>
            <a:r>
              <a:rPr lang="en-US" sz="2000" spc="48" dirty="0">
                <a:solidFill>
                  <a:srgbClr val="1546BA"/>
                </a:solidFill>
                <a:latin typeface="Libre Franklin Light"/>
              </a:rPr>
              <a:t> con </a:t>
            </a:r>
            <a:r>
              <a:rPr lang="en-US" sz="2000" dirty="0"/>
              <a:t>@</a:t>
            </a:r>
            <a:r>
              <a:rPr lang="en-US" sz="2000" dirty="0" err="1"/>
              <a:t>auth.error_handler</a:t>
            </a:r>
            <a:r>
              <a:rPr lang="en-US" sz="2000" dirty="0"/>
              <a:t> </a:t>
            </a:r>
            <a:endParaRPr lang="en-US" sz="2000" dirty="0" smtClean="0"/>
          </a:p>
          <a:p>
            <a:pPr marL="259080" lvl="1">
              <a:lnSpc>
                <a:spcPts val="4800"/>
              </a:lnSpc>
            </a:pPr>
            <a:endParaRPr lang="en-US" sz="2000" dirty="0"/>
          </a:p>
          <a:p>
            <a:pPr marL="259080" lvl="1">
              <a:lnSpc>
                <a:spcPts val="4800"/>
              </a:lnSpc>
            </a:pPr>
            <a:r>
              <a:rPr lang="en-US" sz="2000" spc="48" dirty="0" err="1">
                <a:solidFill>
                  <a:srgbClr val="1546BA"/>
                </a:solidFill>
                <a:latin typeface="Libre Franklin Light"/>
              </a:rPr>
              <a:t>Blocco</a:t>
            </a:r>
            <a:r>
              <a:rPr lang="en-US" sz="2000" spc="48" dirty="0">
                <a:solidFill>
                  <a:srgbClr val="1546BA"/>
                </a:solidFill>
                <a:latin typeface="Libre Franklin Light"/>
              </a:rPr>
              <a:t> </a:t>
            </a:r>
            <a:r>
              <a:rPr lang="en-US" sz="2000" spc="48" dirty="0" err="1">
                <a:solidFill>
                  <a:srgbClr val="1546BA"/>
                </a:solidFill>
                <a:latin typeface="Libre Franklin Light"/>
              </a:rPr>
              <a:t>utenti</a:t>
            </a:r>
            <a:r>
              <a:rPr lang="en-US" sz="2000" spc="48" dirty="0">
                <a:solidFill>
                  <a:srgbClr val="1546BA"/>
                </a:solidFill>
                <a:latin typeface="Libre Franklin Light"/>
              </a:rPr>
              <a:t> non </a:t>
            </a:r>
            <a:r>
              <a:rPr lang="en-US" sz="2000" spc="48" dirty="0" err="1">
                <a:solidFill>
                  <a:srgbClr val="1546BA"/>
                </a:solidFill>
                <a:latin typeface="Libre Franklin Light"/>
              </a:rPr>
              <a:t>confermati</a:t>
            </a:r>
            <a:endParaRPr lang="en-US" sz="2000" spc="48" dirty="0">
              <a:solidFill>
                <a:srgbClr val="1546BA"/>
              </a:solidFill>
              <a:latin typeface="Libre Franklin Light"/>
            </a:endParaRPr>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1813725" y="7581900"/>
            <a:ext cx="6052553" cy="1829002"/>
          </a:xfrm>
          <a:prstGeom prst="rect">
            <a:avLst/>
          </a:prstGeom>
        </p:spPr>
      </p:pic>
    </p:spTree>
    <p:extLst>
      <p:ext uri="{BB962C8B-B14F-4D97-AF65-F5344CB8AC3E}">
        <p14:creationId xmlns:p14="http://schemas.microsoft.com/office/powerpoint/2010/main" val="311243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basata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su</a:t>
            </a:r>
            <a:r>
              <a:rPr lang="en-US" sz="5013" spc="80" dirty="0" smtClean="0">
                <a:solidFill>
                  <a:srgbClr val="011C5D"/>
                </a:solidFill>
                <a:latin typeface="Montserrat Classic Bold"/>
              </a:rPr>
              <a:t> token</a:t>
            </a:r>
            <a:endParaRPr lang="en-US" sz="5013" spc="80" dirty="0">
              <a:solidFill>
                <a:srgbClr val="011C5D"/>
              </a:solidFill>
              <a:latin typeface="Montserrat Classic Bold"/>
            </a:endParaRPr>
          </a:p>
        </p:txBody>
      </p:sp>
      <p:sp>
        <p:nvSpPr>
          <p:cNvPr id="6" name="TextBox 6"/>
          <p:cNvSpPr txBox="1"/>
          <p:nvPr/>
        </p:nvSpPr>
        <p:spPr>
          <a:xfrm>
            <a:off x="1524000" y="1426872"/>
            <a:ext cx="13106400" cy="4924425"/>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Per evitare di dover passare ogni volta le credenziali, generazione di </a:t>
            </a:r>
            <a:r>
              <a:rPr lang="it-IT" sz="2000" spc="48" dirty="0" err="1" smtClean="0">
                <a:solidFill>
                  <a:srgbClr val="1546BA"/>
                </a:solidFill>
                <a:latin typeface="Libre Franklin Light"/>
              </a:rPr>
              <a:t>token</a:t>
            </a:r>
            <a:r>
              <a:rPr lang="it-IT" sz="2000" spc="48" dirty="0" smtClean="0">
                <a:solidFill>
                  <a:srgbClr val="1546BA"/>
                </a:solidFill>
                <a:latin typeface="Libre Franklin Light"/>
              </a:rPr>
              <a:t> (con scadenza)</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Token</a:t>
            </a:r>
            <a:r>
              <a:rPr lang="it-IT" sz="2000" spc="48" dirty="0" smtClean="0">
                <a:solidFill>
                  <a:srgbClr val="1546BA"/>
                </a:solidFill>
                <a:latin typeface="Libre Franklin Light"/>
              </a:rPr>
              <a:t>: codifica dell’id utente</a:t>
            </a:r>
            <a:endParaRPr lang="it-IT" sz="2000" spc="48" dirty="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err="1" smtClean="0">
                <a:solidFill>
                  <a:srgbClr val="1546BA"/>
                </a:solidFill>
                <a:latin typeface="Libre Franklin Light"/>
              </a:rPr>
              <a:t>Route</a:t>
            </a:r>
            <a:r>
              <a:rPr lang="it-IT" sz="2000" spc="48" dirty="0" smtClean="0">
                <a:solidFill>
                  <a:srgbClr val="1546BA"/>
                </a:solidFill>
                <a:latin typeface="Libre Franklin Light"/>
              </a:rPr>
              <a:t> per richiamare la generazione del </a:t>
            </a:r>
            <a:r>
              <a:rPr lang="it-IT" sz="2000" spc="48" dirty="0" err="1" smtClean="0">
                <a:solidFill>
                  <a:srgbClr val="1546BA"/>
                </a:solidFill>
                <a:latin typeface="Libre Franklin Light"/>
              </a:rPr>
              <a:t>token</a:t>
            </a:r>
            <a:endParaRPr lang="en-US" sz="2000" spc="48" dirty="0" smtClean="0">
              <a:solidFill>
                <a:srgbClr val="1546BA"/>
              </a:solidFill>
              <a:latin typeface="Consolas" panose="020B0609020204030204" pitchFamily="49" charset="0"/>
            </a:endParaRP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8" name="Immagine 7"/>
          <p:cNvPicPr>
            <a:picLocks noChangeAspect="1"/>
          </p:cNvPicPr>
          <p:nvPr/>
        </p:nvPicPr>
        <p:blipFill>
          <a:blip r:embed="rId3"/>
          <a:stretch>
            <a:fillRect/>
          </a:stretch>
        </p:blipFill>
        <p:spPr>
          <a:xfrm>
            <a:off x="13049334" y="1389743"/>
            <a:ext cx="5238666" cy="3421169"/>
          </a:xfrm>
          <a:prstGeom prst="rect">
            <a:avLst/>
          </a:prstGeom>
        </p:spPr>
      </p:pic>
      <p:pic>
        <p:nvPicPr>
          <p:cNvPr id="9" name="Immagine 8"/>
          <p:cNvPicPr>
            <a:picLocks noChangeAspect="1"/>
          </p:cNvPicPr>
          <p:nvPr/>
        </p:nvPicPr>
        <p:blipFill>
          <a:blip r:embed="rId4"/>
          <a:stretch>
            <a:fillRect/>
          </a:stretch>
        </p:blipFill>
        <p:spPr>
          <a:xfrm>
            <a:off x="1834827" y="4574368"/>
            <a:ext cx="6929572" cy="1766964"/>
          </a:xfrm>
          <a:prstGeom prst="rect">
            <a:avLst/>
          </a:prstGeom>
        </p:spPr>
      </p:pic>
    </p:spTree>
    <p:extLst>
      <p:ext uri="{BB962C8B-B14F-4D97-AF65-F5344CB8AC3E}">
        <p14:creationId xmlns:p14="http://schemas.microsoft.com/office/powerpoint/2010/main" val="424078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a:t>
            </a:r>
            <a:r>
              <a:rPr lang="en-US" sz="5013" spc="80" dirty="0" err="1" smtClean="0">
                <a:solidFill>
                  <a:srgbClr val="011C5D"/>
                </a:solidFill>
                <a:latin typeface="Montserrat Classic Bold"/>
              </a:rPr>
              <a:t>serializzazione</a:t>
            </a:r>
            <a:r>
              <a:rPr lang="en-US" sz="5013" spc="80" dirty="0" smtClean="0">
                <a:solidFill>
                  <a:srgbClr val="011C5D"/>
                </a:solidFill>
                <a:latin typeface="Montserrat Classic Bold"/>
              </a:rPr>
              <a:t> JSON</a:t>
            </a:r>
            <a:endParaRPr lang="en-US" sz="5013" spc="80" dirty="0">
              <a:solidFill>
                <a:srgbClr val="011C5D"/>
              </a:solidFill>
              <a:latin typeface="Montserrat Classic Bold"/>
            </a:endParaRPr>
          </a:p>
        </p:txBody>
      </p:sp>
      <p:sp>
        <p:nvSpPr>
          <p:cNvPr id="6" name="TextBox 6"/>
          <p:cNvSpPr txBox="1"/>
          <p:nvPr/>
        </p:nvSpPr>
        <p:spPr>
          <a:xfrm>
            <a:off x="1524000" y="1426872"/>
            <a:ext cx="13106400" cy="6155531"/>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De(serializzazione): conversione da rappresentazione interna (oggetto) a JSON (in questo caso)</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Modelli</a:t>
            </a:r>
          </a:p>
          <a:p>
            <a:pPr marL="601980" lvl="1" indent="-342900">
              <a:lnSpc>
                <a:spcPts val="4800"/>
              </a:lnSpc>
              <a:buFontTx/>
              <a:buChar char="-"/>
            </a:pPr>
            <a:r>
              <a:rPr lang="it-IT" sz="2000" spc="48" dirty="0" err="1" smtClean="0">
                <a:solidFill>
                  <a:srgbClr val="1546BA"/>
                </a:solidFill>
                <a:latin typeface="Libre Franklin Light"/>
              </a:rPr>
              <a:t>to_json</a:t>
            </a:r>
            <a:r>
              <a:rPr lang="it-IT" sz="2000" spc="48" dirty="0" smtClean="0">
                <a:solidFill>
                  <a:srgbClr val="1546BA"/>
                </a:solidFill>
                <a:latin typeface="Libre Franklin Light"/>
              </a:rPr>
              <a:t>()</a:t>
            </a:r>
          </a:p>
          <a:p>
            <a:pPr marL="601980" lvl="1" indent="-342900">
              <a:lnSpc>
                <a:spcPts val="4800"/>
              </a:lnSpc>
              <a:buFontTx/>
              <a:buChar char="-"/>
            </a:pPr>
            <a:r>
              <a:rPr lang="it-IT" sz="2000" spc="48" dirty="0" err="1" smtClean="0">
                <a:solidFill>
                  <a:srgbClr val="1546BA"/>
                </a:solidFill>
                <a:latin typeface="Libre Franklin Light"/>
              </a:rPr>
              <a:t>from_json</a:t>
            </a:r>
            <a:r>
              <a:rPr lang="it-IT" sz="2000" spc="48" dirty="0" smtClean="0">
                <a:solidFill>
                  <a:srgbClr val="1546BA"/>
                </a:solidFill>
                <a:latin typeface="Libre Franklin Light"/>
              </a:rPr>
              <a:t>()</a:t>
            </a:r>
          </a:p>
          <a:p>
            <a:pPr marL="1059180" lvl="2" indent="-342900">
              <a:lnSpc>
                <a:spcPts val="4800"/>
              </a:lnSpc>
              <a:buFontTx/>
              <a:buChar char="-"/>
            </a:pPr>
            <a:r>
              <a:rPr lang="it-IT" sz="2000" spc="48" dirty="0" smtClean="0">
                <a:solidFill>
                  <a:srgbClr val="1546BA"/>
                </a:solidFill>
                <a:latin typeface="Libre Franklin Light"/>
              </a:rPr>
              <a:t>Es. Post</a:t>
            </a:r>
          </a:p>
          <a:p>
            <a:pPr marL="1059180" lvl="2" indent="-342900">
              <a:lnSpc>
                <a:spcPts val="4800"/>
              </a:lnSpc>
              <a:buFontTx/>
              <a:buChar char="-"/>
            </a:pPr>
            <a:r>
              <a:rPr lang="it-IT" sz="2000" spc="48" dirty="0" smtClean="0">
                <a:solidFill>
                  <a:srgbClr val="1546BA"/>
                </a:solidFill>
                <a:latin typeface="Libre Franklin Light"/>
              </a:rPr>
              <a:t>Gestione eccezioni nella creazione</a:t>
            </a: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609600" y="6049902"/>
            <a:ext cx="5411426" cy="2217798"/>
          </a:xfrm>
          <a:prstGeom prst="rect">
            <a:avLst/>
          </a:prstGeom>
        </p:spPr>
      </p:pic>
      <p:pic>
        <p:nvPicPr>
          <p:cNvPr id="10" name="Immagine 9"/>
          <p:cNvPicPr>
            <a:picLocks noChangeAspect="1"/>
          </p:cNvPicPr>
          <p:nvPr/>
        </p:nvPicPr>
        <p:blipFill>
          <a:blip r:embed="rId4"/>
          <a:stretch>
            <a:fillRect/>
          </a:stretch>
        </p:blipFill>
        <p:spPr>
          <a:xfrm>
            <a:off x="5936523" y="6438900"/>
            <a:ext cx="5512340" cy="1219200"/>
          </a:xfrm>
          <a:prstGeom prst="rect">
            <a:avLst/>
          </a:prstGeom>
        </p:spPr>
      </p:pic>
      <p:pic>
        <p:nvPicPr>
          <p:cNvPr id="11" name="Immagine 10"/>
          <p:cNvPicPr>
            <a:picLocks noChangeAspect="1"/>
          </p:cNvPicPr>
          <p:nvPr/>
        </p:nvPicPr>
        <p:blipFill>
          <a:blip r:embed="rId5"/>
          <a:stretch>
            <a:fillRect/>
          </a:stretch>
        </p:blipFill>
        <p:spPr>
          <a:xfrm>
            <a:off x="11125200" y="7124701"/>
            <a:ext cx="7187640" cy="1276668"/>
          </a:xfrm>
          <a:prstGeom prst="rect">
            <a:avLst/>
          </a:prstGeom>
        </p:spPr>
      </p:pic>
    </p:spTree>
    <p:extLst>
      <p:ext uri="{BB962C8B-B14F-4D97-AF65-F5344CB8AC3E}">
        <p14:creationId xmlns:p14="http://schemas.microsoft.com/office/powerpoint/2010/main" val="213549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Endpoints </a:t>
            </a:r>
            <a:r>
              <a:rPr lang="en-US" sz="5013" spc="80" dirty="0" err="1" smtClean="0">
                <a:solidFill>
                  <a:srgbClr val="011C5D"/>
                </a:solidFill>
                <a:latin typeface="Montserrat Classic Bold"/>
              </a:rPr>
              <a:t>risorse</a:t>
            </a:r>
            <a:endParaRPr lang="en-US" sz="5013" spc="80" dirty="0">
              <a:solidFill>
                <a:srgbClr val="011C5D"/>
              </a:solidFill>
              <a:latin typeface="Montserrat Classic Bold"/>
            </a:endParaRPr>
          </a:p>
        </p:txBody>
      </p:sp>
      <p:sp>
        <p:nvSpPr>
          <p:cNvPr id="6" name="TextBox 6"/>
          <p:cNvSpPr txBox="1"/>
          <p:nvPr/>
        </p:nvSpPr>
        <p:spPr>
          <a:xfrm>
            <a:off x="1524000" y="1426872"/>
            <a:ext cx="13106400" cy="4924425"/>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GET sono le più semplici</a:t>
            </a: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Gestione dei permessi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Paginazione</a:t>
            </a: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8" name="Immagine 7"/>
          <p:cNvPicPr>
            <a:picLocks noChangeAspect="1"/>
          </p:cNvPicPr>
          <p:nvPr/>
        </p:nvPicPr>
        <p:blipFill>
          <a:blip r:embed="rId3"/>
          <a:stretch>
            <a:fillRect/>
          </a:stretch>
        </p:blipFill>
        <p:spPr>
          <a:xfrm>
            <a:off x="8077200" y="1875736"/>
            <a:ext cx="9611973" cy="6430263"/>
          </a:xfrm>
          <a:prstGeom prst="rect">
            <a:avLst/>
          </a:prstGeom>
        </p:spPr>
      </p:pic>
      <p:pic>
        <p:nvPicPr>
          <p:cNvPr id="9" name="Immagine 8"/>
          <p:cNvPicPr>
            <a:picLocks noChangeAspect="1"/>
          </p:cNvPicPr>
          <p:nvPr/>
        </p:nvPicPr>
        <p:blipFill>
          <a:blip r:embed="rId4"/>
          <a:stretch>
            <a:fillRect/>
          </a:stretch>
        </p:blipFill>
        <p:spPr>
          <a:xfrm>
            <a:off x="1810209" y="4587201"/>
            <a:ext cx="5878574" cy="5699799"/>
          </a:xfrm>
          <a:prstGeom prst="rect">
            <a:avLst/>
          </a:prstGeom>
        </p:spPr>
      </p:pic>
    </p:spTree>
    <p:extLst>
      <p:ext uri="{BB962C8B-B14F-4D97-AF65-F5344CB8AC3E}">
        <p14:creationId xmlns:p14="http://schemas.microsoft.com/office/powerpoint/2010/main" val="315168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921724" y="4583622"/>
            <a:ext cx="6502826" cy="6315870"/>
          </a:xfrm>
          <a:prstGeom prst="rect">
            <a:avLst/>
          </a:prstGeom>
        </p:spPr>
      </p:pic>
      <p:sp>
        <p:nvSpPr>
          <p:cNvPr id="6" name="TextBox 6"/>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Prima di iniziare...</a:t>
            </a:r>
          </a:p>
        </p:txBody>
      </p:sp>
      <p:sp>
        <p:nvSpPr>
          <p:cNvPr id="7" name="TextBox 7"/>
          <p:cNvSpPr txBox="1"/>
          <p:nvPr/>
        </p:nvSpPr>
        <p:spPr>
          <a:xfrm>
            <a:off x="2706824" y="3343131"/>
            <a:ext cx="5248623" cy="45319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a:t>
            </a:r>
          </a:p>
          <a:p>
            <a:pPr marL="388620" lvl="1" indent="-194310">
              <a:lnSpc>
                <a:spcPts val="3600"/>
              </a:lnSpc>
              <a:buFont typeface="Arial"/>
              <a:buChar char="•"/>
            </a:pPr>
            <a:r>
              <a:rPr lang="en-US" sz="1800" spc="36">
                <a:solidFill>
                  <a:srgbClr val="1546BA"/>
                </a:solidFill>
                <a:latin typeface="Libre Franklin Light"/>
              </a:rPr>
              <a:t>GitLens</a:t>
            </a:r>
          </a:p>
          <a:p>
            <a:pPr marL="388620" lvl="1" indent="-194310">
              <a:lnSpc>
                <a:spcPts val="3600"/>
              </a:lnSpc>
              <a:buFont typeface="Arial"/>
              <a:buChar char="•"/>
            </a:pPr>
            <a:r>
              <a:rPr lang="en-US" sz="1800" spc="36">
                <a:solidFill>
                  <a:srgbClr val="1546BA"/>
                </a:solidFill>
                <a:latin typeface="Libre Franklin Light"/>
              </a:rPr>
              <a:t>GitHistory</a:t>
            </a:r>
          </a:p>
          <a:p>
            <a:pPr marL="388620" lvl="1" indent="-194310">
              <a:lnSpc>
                <a:spcPts val="3600"/>
              </a:lnSpc>
              <a:buFont typeface="Arial"/>
              <a:buChar char="•"/>
            </a:pPr>
            <a:r>
              <a:rPr lang="en-US" sz="1800" spc="36">
                <a:solidFill>
                  <a:srgbClr val="1546BA"/>
                </a:solidFill>
                <a:latin typeface="Libre Franklin Light"/>
              </a:rPr>
              <a:t>Jinja</a:t>
            </a:r>
          </a:p>
          <a:p>
            <a:pPr marL="388620" lvl="1" indent="-194310">
              <a:lnSpc>
                <a:spcPts val="3600"/>
              </a:lnSpc>
              <a:buFont typeface="Arial"/>
              <a:buChar char="•"/>
            </a:pPr>
            <a:r>
              <a:rPr lang="en-US" sz="1800" spc="36">
                <a:solidFill>
                  <a:srgbClr val="1546BA"/>
                </a:solidFill>
                <a:latin typeface="Libre Franklin Light"/>
              </a:rPr>
              <a:t>Jinja2 Snippets</a:t>
            </a:r>
          </a:p>
          <a:p>
            <a:pPr marL="388620" lvl="1" indent="-194310">
              <a:lnSpc>
                <a:spcPts val="3600"/>
              </a:lnSpc>
              <a:buFont typeface="Arial"/>
              <a:buChar char="•"/>
            </a:pPr>
            <a:r>
              <a:rPr lang="en-US" sz="1800" spc="36">
                <a:solidFill>
                  <a:srgbClr val="1546BA"/>
                </a:solidFill>
                <a:latin typeface="Libre Franklin Light"/>
              </a:rPr>
              <a:t>Kite Autocomplete for Python (?)</a:t>
            </a:r>
          </a:p>
          <a:p>
            <a:pPr marL="388620" lvl="1" indent="-194310">
              <a:lnSpc>
                <a:spcPts val="3600"/>
              </a:lnSpc>
              <a:buFont typeface="Arial"/>
              <a:buChar char="•"/>
            </a:pPr>
            <a:r>
              <a:rPr lang="en-US" sz="1800" spc="36">
                <a:solidFill>
                  <a:srgbClr val="1546BA"/>
                </a:solidFill>
                <a:latin typeface="Libre Franklin Light"/>
              </a:rPr>
              <a:t>Python Docstring</a:t>
            </a:r>
          </a:p>
          <a:p>
            <a:pPr marL="388620" lvl="1" indent="-194310">
              <a:lnSpc>
                <a:spcPts val="3600"/>
              </a:lnSpc>
              <a:buFont typeface="Arial"/>
              <a:buChar char="•"/>
            </a:pPr>
            <a:r>
              <a:rPr lang="en-US" sz="1800" spc="36">
                <a:solidFill>
                  <a:srgbClr val="1546BA"/>
                </a:solidFill>
                <a:latin typeface="Libre Franklin Light"/>
              </a:rPr>
              <a:t>Python Indent</a:t>
            </a:r>
          </a:p>
          <a:p>
            <a:pPr marL="388620" lvl="1" indent="-194310">
              <a:lnSpc>
                <a:spcPts val="3600"/>
              </a:lnSpc>
              <a:buFont typeface="Arial"/>
              <a:buChar char="•"/>
            </a:pPr>
            <a:r>
              <a:rPr lang="en-US" sz="1800" spc="36">
                <a:solidFill>
                  <a:srgbClr val="1546BA"/>
                </a:solidFill>
                <a:latin typeface="Libre Franklin Light"/>
              </a:rPr>
              <a:t>vscode-icons</a:t>
            </a:r>
          </a:p>
          <a:p>
            <a:pPr marL="388620" lvl="1" indent="-194310" algn="l">
              <a:lnSpc>
                <a:spcPts val="3600"/>
              </a:lnSpc>
              <a:buFont typeface="Arial"/>
              <a:buChar char="•"/>
            </a:pPr>
            <a:r>
              <a:rPr lang="en-US" sz="1800" spc="36">
                <a:solidFill>
                  <a:srgbClr val="1546BA"/>
                </a:solidFill>
                <a:latin typeface="Libre Franklin Light"/>
              </a:rPr>
              <a:t>Visual Studio IntelliCode</a:t>
            </a:r>
          </a:p>
        </p:txBody>
      </p:sp>
      <p:sp>
        <p:nvSpPr>
          <p:cNvPr id="8" name="TextBox 8"/>
          <p:cNvSpPr txBox="1"/>
          <p:nvPr/>
        </p:nvSpPr>
        <p:spPr>
          <a:xfrm>
            <a:off x="2706824" y="2770736"/>
            <a:ext cx="5924418"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Visual Studio Code: Estensioni</a:t>
            </a:r>
          </a:p>
        </p:txBody>
      </p:sp>
      <p:sp>
        <p:nvSpPr>
          <p:cNvPr id="9" name="TextBox 9"/>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06</a:t>
            </a:r>
          </a:p>
        </p:txBody>
      </p:sp>
      <p:sp>
        <p:nvSpPr>
          <p:cNvPr id="10" name="TextBox 10"/>
          <p:cNvSpPr txBox="1"/>
          <p:nvPr/>
        </p:nvSpPr>
        <p:spPr>
          <a:xfrm>
            <a:off x="10548825" y="2770736"/>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Getting Started</a:t>
            </a:r>
          </a:p>
        </p:txBody>
      </p:sp>
      <p:sp>
        <p:nvSpPr>
          <p:cNvPr id="11" name="TextBox 11"/>
          <p:cNvSpPr txBox="1"/>
          <p:nvPr/>
        </p:nvSpPr>
        <p:spPr>
          <a:xfrm>
            <a:off x="10548825" y="3571731"/>
            <a:ext cx="7125831" cy="13315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 3.7</a:t>
            </a:r>
          </a:p>
          <a:p>
            <a:pPr marL="388620" lvl="1" indent="-194310" algn="l">
              <a:lnSpc>
                <a:spcPts val="3600"/>
              </a:lnSpc>
              <a:buFont typeface="Arial"/>
              <a:buChar char="•"/>
            </a:pPr>
            <a:r>
              <a:rPr lang="en-US" sz="1800" spc="36">
                <a:solidFill>
                  <a:srgbClr val="1546BA"/>
                </a:solidFill>
                <a:latin typeface="Libre Franklin Light Italics"/>
              </a:rPr>
              <a:t>Repository Github: </a:t>
            </a:r>
            <a:r>
              <a:rPr lang="en-US" sz="1800" spc="36">
                <a:solidFill>
                  <a:srgbClr val="1546BA"/>
                </a:solidFill>
                <a:latin typeface="Libre Franklin Light"/>
              </a:rPr>
              <a:t>https://github.com/PythonGroupBiella/MaterialeLezioni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Documentazione</a:t>
            </a:r>
            <a:r>
              <a:rPr lang="en-US" sz="5013" spc="80" dirty="0" smtClean="0">
                <a:solidFill>
                  <a:srgbClr val="011C5D"/>
                </a:solidFill>
                <a:latin typeface="Montserrat Classic Bold"/>
              </a:rPr>
              <a:t> API</a:t>
            </a:r>
            <a:endParaRPr lang="en-US" sz="5013" spc="80" dirty="0">
              <a:solidFill>
                <a:srgbClr val="011C5D"/>
              </a:solidFill>
              <a:latin typeface="Montserrat Classic Bold"/>
            </a:endParaRPr>
          </a:p>
        </p:txBody>
      </p:sp>
      <p:sp>
        <p:nvSpPr>
          <p:cNvPr id="6" name="TextBox 6"/>
          <p:cNvSpPr txBox="1"/>
          <p:nvPr/>
        </p:nvSpPr>
        <p:spPr>
          <a:xfrm>
            <a:off x="1524000" y="1426872"/>
            <a:ext cx="13106400" cy="4308872"/>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E’ quella utile per chi le vuole chiamare, tipo quella di </a:t>
            </a:r>
            <a:r>
              <a:rPr lang="it-IT" sz="2000" spc="48" dirty="0" err="1" smtClean="0">
                <a:solidFill>
                  <a:srgbClr val="1546BA"/>
                </a:solidFill>
                <a:latin typeface="Libre Franklin Light"/>
              </a:rPr>
              <a:t>Flasky</a:t>
            </a:r>
            <a:endParaRPr lang="it-IT" sz="2000" spc="48" dirty="0" smtClean="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Con framework più moderni, tipo </a:t>
            </a:r>
            <a:r>
              <a:rPr lang="it-IT" sz="2000" b="1" spc="48" dirty="0" err="1" smtClean="0">
                <a:solidFill>
                  <a:srgbClr val="1546BA"/>
                </a:solidFill>
                <a:latin typeface="Libre Franklin Light"/>
              </a:rPr>
              <a:t>FastAPI</a:t>
            </a:r>
            <a:r>
              <a:rPr lang="it-IT" sz="2000" spc="48" dirty="0" smtClean="0">
                <a:solidFill>
                  <a:srgbClr val="1546BA"/>
                </a:solidFill>
                <a:latin typeface="Libre Franklin Light"/>
              </a:rPr>
              <a:t>, generazione automatica!</a:t>
            </a:r>
          </a:p>
          <a:p>
            <a:pPr marL="259080" lvl="1">
              <a:lnSpc>
                <a:spcPts val="4800"/>
              </a:lnSpc>
            </a:pPr>
            <a:endParaRPr lang="it-IT" sz="2000" spc="48" dirty="0">
              <a:solidFill>
                <a:srgbClr val="1546BA"/>
              </a:solidFill>
              <a:latin typeface="Libre Franklin Light"/>
            </a:endParaRPr>
          </a:p>
          <a:p>
            <a:pPr marL="259080" lvl="1">
              <a:lnSpc>
                <a:spcPts val="4800"/>
              </a:lnSpc>
            </a:pPr>
            <a:endParaRPr lang="en-US" sz="2000" spc="48" dirty="0" smtClean="0">
              <a:solidFill>
                <a:srgbClr val="1546BA"/>
              </a:solidFill>
              <a:latin typeface="Libre Franklin Light"/>
            </a:endParaRPr>
          </a:p>
          <a:p>
            <a:pPr marL="259080" lvl="1">
              <a:lnSpc>
                <a:spcPts val="4800"/>
              </a:lnSpc>
            </a:pPr>
            <a:endParaRPr lang="en-US" sz="2000" dirty="0"/>
          </a:p>
          <a:p>
            <a:pPr marL="259080" lvl="1">
              <a:lnSpc>
                <a:spcPts val="4800"/>
              </a:lnSpc>
            </a:pPr>
            <a:endParaRPr lang="it-IT" sz="2000" dirty="0"/>
          </a:p>
        </p:txBody>
      </p:sp>
      <p:pic>
        <p:nvPicPr>
          <p:cNvPr id="7" name="Immagine 6"/>
          <p:cNvPicPr>
            <a:picLocks noChangeAspect="1"/>
          </p:cNvPicPr>
          <p:nvPr/>
        </p:nvPicPr>
        <p:blipFill>
          <a:blip r:embed="rId3"/>
          <a:stretch>
            <a:fillRect/>
          </a:stretch>
        </p:blipFill>
        <p:spPr>
          <a:xfrm>
            <a:off x="11911979" y="1421597"/>
            <a:ext cx="5849166" cy="4105848"/>
          </a:xfrm>
          <a:prstGeom prst="rect">
            <a:avLst/>
          </a:prstGeom>
        </p:spPr>
      </p:pic>
    </p:spTree>
    <p:extLst>
      <p:ext uri="{BB962C8B-B14F-4D97-AF65-F5344CB8AC3E}">
        <p14:creationId xmlns:p14="http://schemas.microsoft.com/office/powerpoint/2010/main" val="3413523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Testing con </a:t>
            </a:r>
            <a:r>
              <a:rPr lang="en-US" sz="5013" spc="80" dirty="0" err="1" smtClean="0">
                <a:solidFill>
                  <a:srgbClr val="011C5D"/>
                </a:solidFill>
                <a:latin typeface="Montserrat Classic Bold"/>
              </a:rPr>
              <a:t>HTTPie</a:t>
            </a:r>
            <a:endParaRPr lang="en-US" sz="5013" spc="80" dirty="0">
              <a:solidFill>
                <a:srgbClr val="011C5D"/>
              </a:solidFill>
              <a:latin typeface="Montserrat Classic Bold"/>
            </a:endParaRPr>
          </a:p>
        </p:txBody>
      </p:sp>
      <p:sp>
        <p:nvSpPr>
          <p:cNvPr id="6" name="TextBox 6"/>
          <p:cNvSpPr txBox="1"/>
          <p:nvPr/>
        </p:nvSpPr>
        <p:spPr>
          <a:xfrm>
            <a:off x="1524000" y="1426872"/>
            <a:ext cx="13106400" cy="6771084"/>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Da terminale</a:t>
            </a:r>
          </a:p>
          <a:p>
            <a:pPr marL="259080" lvl="1">
              <a:lnSpc>
                <a:spcPts val="4800"/>
              </a:lnSpc>
            </a:pPr>
            <a:r>
              <a:rPr lang="it-IT" sz="2000" spc="48" dirty="0" smtClean="0">
                <a:solidFill>
                  <a:srgbClr val="1546BA"/>
                </a:solidFill>
                <a:latin typeface="Libre Franklin Light"/>
              </a:rPr>
              <a:t>Richiamo </a:t>
            </a:r>
            <a:r>
              <a:rPr lang="it-IT" sz="2000" spc="48" dirty="0">
                <a:solidFill>
                  <a:srgbClr val="1546BA"/>
                </a:solidFill>
                <a:latin typeface="Libre Franklin Light"/>
              </a:rPr>
              <a:t>servizi con USER e PWD:</a:t>
            </a: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USER:PWD GET https://pythonbiella.herokuapp.com/api/v1/corsi/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rPr>
              <a:t>Richiamo servizi con TOKEN:</a:t>
            </a:r>
          </a:p>
          <a:p>
            <a:pPr marL="259080" lvl="1">
              <a:lnSpc>
                <a:spcPts val="4800"/>
              </a:lnSpc>
            </a:pPr>
            <a:r>
              <a:rPr lang="it-IT" sz="2000" spc="48" dirty="0" smtClean="0">
                <a:solidFill>
                  <a:srgbClr val="1546BA"/>
                </a:solidFill>
                <a:latin typeface="Consolas" panose="020B0609020204030204" pitchFamily="49" charset="0"/>
              </a:rPr>
              <a:t>http </a:t>
            </a:r>
            <a:r>
              <a:rPr lang="it-IT" sz="2000" spc="48" dirty="0">
                <a:solidFill>
                  <a:srgbClr val="1546BA"/>
                </a:solidFill>
                <a:latin typeface="Consolas" panose="020B0609020204030204" pitchFamily="49" charset="0"/>
              </a:rPr>
              <a:t>--</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USER:PWD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POST https://pythonbiella.herokuapp.com/api/v1/tokens/</a:t>
            </a:r>
          </a:p>
          <a:p>
            <a:pPr marL="259080" lvl="1">
              <a:lnSpc>
                <a:spcPts val="4800"/>
              </a:lnSpc>
            </a:pPr>
            <a:r>
              <a:rPr lang="it-IT" sz="2000" spc="48" dirty="0">
                <a:solidFill>
                  <a:srgbClr val="1546BA"/>
                </a:solidFill>
                <a:latin typeface="Libre Franklin Light"/>
              </a:rPr>
              <a:t>per ottenerla</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TOKEN: GET https://pythonbiella.herokuapp.com/api/v1/corsi/</a:t>
            </a: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Consolas" panose="020B0609020204030204" pitchFamily="49" charset="0"/>
              </a:rPr>
              <a:t>http --</a:t>
            </a:r>
            <a:r>
              <a:rPr lang="it-IT" sz="2000" spc="48" dirty="0" err="1">
                <a:solidFill>
                  <a:srgbClr val="1546BA"/>
                </a:solidFill>
                <a:latin typeface="Consolas" panose="020B0609020204030204" pitchFamily="49" charset="0"/>
              </a:rPr>
              <a:t>json</a:t>
            </a:r>
            <a:r>
              <a:rPr lang="it-IT" sz="2000" spc="48" dirty="0">
                <a:solidFill>
                  <a:srgbClr val="1546BA"/>
                </a:solidFill>
                <a:latin typeface="Consolas" panose="020B0609020204030204" pitchFamily="49" charset="0"/>
              </a:rPr>
              <a:t> --</a:t>
            </a:r>
            <a:r>
              <a:rPr lang="it-IT" sz="2000" spc="48" dirty="0" err="1">
                <a:solidFill>
                  <a:srgbClr val="1546BA"/>
                </a:solidFill>
                <a:latin typeface="Consolas" panose="020B0609020204030204" pitchFamily="49" charset="0"/>
              </a:rPr>
              <a:t>auth</a:t>
            </a:r>
            <a:r>
              <a:rPr lang="it-IT" sz="2000" spc="48" dirty="0">
                <a:solidFill>
                  <a:srgbClr val="1546BA"/>
                </a:solidFill>
                <a:latin typeface="Consolas" panose="020B0609020204030204" pitchFamily="49" charset="0"/>
              </a:rPr>
              <a:t> TOKEN: GET https://pythonbiella.herokuapp.com/api/v1/corsi/1/serate/</a:t>
            </a:r>
            <a:endParaRPr lang="en-US" sz="2000" spc="48" dirty="0">
              <a:solidFill>
                <a:srgbClr val="1546BA"/>
              </a:solidFill>
              <a:latin typeface="Consolas" panose="020B0609020204030204" pitchFamily="49" charset="0"/>
            </a:endParaRPr>
          </a:p>
        </p:txBody>
      </p:sp>
    </p:spTree>
    <p:extLst>
      <p:ext uri="{BB962C8B-B14F-4D97-AF65-F5344CB8AC3E}">
        <p14:creationId xmlns:p14="http://schemas.microsoft.com/office/powerpoint/2010/main" val="3250936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1834827" y="306526"/>
            <a:ext cx="16300773"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E </a:t>
            </a:r>
            <a:r>
              <a:rPr lang="en-US" sz="5013" spc="80" dirty="0" err="1" smtClean="0">
                <a:solidFill>
                  <a:srgbClr val="011C5D"/>
                </a:solidFill>
                <a:latin typeface="Montserrat Classic Bold"/>
              </a:rPr>
              <a:t>adesso</a:t>
            </a:r>
            <a:r>
              <a:rPr lang="en-US" sz="5013" spc="80" dirty="0" smtClean="0">
                <a:solidFill>
                  <a:srgbClr val="011C5D"/>
                </a:solidFill>
                <a:latin typeface="Montserrat Classic Bold"/>
              </a:rPr>
              <a:t>?</a:t>
            </a:r>
            <a:endParaRPr lang="en-US" sz="5013" spc="80" dirty="0">
              <a:solidFill>
                <a:srgbClr val="011C5D"/>
              </a:solidFill>
              <a:latin typeface="Montserrat Classic Bold"/>
            </a:endParaRPr>
          </a:p>
        </p:txBody>
      </p:sp>
      <p:sp>
        <p:nvSpPr>
          <p:cNvPr id="6" name="TextBox 6"/>
          <p:cNvSpPr txBox="1"/>
          <p:nvPr/>
        </p:nvSpPr>
        <p:spPr>
          <a:xfrm>
            <a:off x="1524000" y="1426872"/>
            <a:ext cx="13106400" cy="6771084"/>
          </a:xfrm>
          <a:prstGeom prst="rect">
            <a:avLst/>
          </a:prstGeom>
        </p:spPr>
        <p:txBody>
          <a:bodyPr wrap="square" lIns="0" tIns="0" rIns="0" bIns="0" rtlCol="0" anchor="t">
            <a:spAutoFit/>
          </a:bodyPr>
          <a:lstStyle/>
          <a:p>
            <a:pPr marL="259080" lvl="1">
              <a:lnSpc>
                <a:spcPts val="4800"/>
              </a:lnSpc>
            </a:pPr>
            <a:r>
              <a:rPr lang="it-IT" sz="2000" spc="48" dirty="0" smtClean="0">
                <a:solidFill>
                  <a:srgbClr val="1546BA"/>
                </a:solidFill>
                <a:latin typeface="Libre Franklin Light"/>
              </a:rPr>
              <a:t>Sviluppo sito</a:t>
            </a:r>
            <a:endParaRPr lang="it-IT" sz="2000" spc="48" dirty="0" smtClean="0">
              <a:solidFill>
                <a:srgbClr val="1546BA"/>
              </a:solidFill>
              <a:latin typeface="Libre Franklin Light"/>
            </a:endParaRPr>
          </a:p>
          <a:p>
            <a:pPr marL="259080" lvl="1">
              <a:lnSpc>
                <a:spcPts val="4800"/>
              </a:lnSpc>
            </a:pPr>
            <a:r>
              <a:rPr lang="it-IT" sz="2000" spc="48" dirty="0">
                <a:solidFill>
                  <a:srgbClr val="1546BA"/>
                </a:solidFill>
                <a:latin typeface="Libre Franklin Light"/>
                <a:hlinkClick r:id="rId3"/>
              </a:rPr>
              <a:t>https://</a:t>
            </a:r>
            <a:r>
              <a:rPr lang="it-IT" sz="2000" spc="48" dirty="0" smtClean="0">
                <a:solidFill>
                  <a:srgbClr val="1546BA"/>
                </a:solidFill>
                <a:latin typeface="Libre Franklin Light"/>
                <a:hlinkClick r:id="rId3"/>
              </a:rPr>
              <a:t>github.com/PythonGroupBiella/SitoPGB</a:t>
            </a:r>
            <a:endParaRPr lang="it-IT" sz="2000" spc="48" dirty="0" smtClean="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r>
              <a:rPr lang="it-IT" sz="2000" spc="48" dirty="0" smtClean="0">
                <a:solidFill>
                  <a:srgbClr val="1546BA"/>
                </a:solidFill>
                <a:latin typeface="Libre Franklin Light"/>
              </a:rPr>
              <a:t>Altre risorse</a:t>
            </a:r>
            <a:endParaRPr lang="it-IT" sz="2000" spc="48" dirty="0">
              <a:solidFill>
                <a:srgbClr val="1546BA"/>
              </a:solidFill>
              <a:latin typeface="Libre Franklin Light"/>
            </a:endParaRPr>
          </a:p>
          <a:p>
            <a:pPr marL="259080" lvl="1">
              <a:lnSpc>
                <a:spcPts val="4800"/>
              </a:lnSpc>
            </a:pPr>
            <a:r>
              <a:rPr lang="it-IT" sz="2000" spc="48" dirty="0" smtClean="0">
                <a:solidFill>
                  <a:srgbClr val="1546BA"/>
                </a:solidFill>
                <a:latin typeface="Libre Franklin Light"/>
                <a:hlinkClick r:id="rId4"/>
              </a:rPr>
              <a:t>https</a:t>
            </a:r>
            <a:r>
              <a:rPr lang="it-IT" sz="2000" spc="48" dirty="0">
                <a:solidFill>
                  <a:srgbClr val="1546BA"/>
                </a:solidFill>
                <a:latin typeface="Libre Franklin Light"/>
                <a:hlinkClick r:id="rId4"/>
              </a:rPr>
              <a:t>://</a:t>
            </a:r>
            <a:r>
              <a:rPr lang="it-IT" sz="2000" spc="48" dirty="0" smtClean="0">
                <a:solidFill>
                  <a:srgbClr val="1546BA"/>
                </a:solidFill>
                <a:latin typeface="Libre Franklin Light"/>
                <a:hlinkClick r:id="rId4"/>
              </a:rPr>
              <a:t>blog.miguelgrinberg.com/category/Flask</a:t>
            </a:r>
            <a:endParaRPr lang="it-IT" sz="2000" spc="48" dirty="0" smtClean="0">
              <a:solidFill>
                <a:srgbClr val="1546BA"/>
              </a:solidFill>
              <a:latin typeface="Libre Franklin Light"/>
            </a:endParaRPr>
          </a:p>
          <a:p>
            <a:pPr marL="259080" lvl="1">
              <a:lnSpc>
                <a:spcPts val="4800"/>
              </a:lnSpc>
            </a:pPr>
            <a:r>
              <a:rPr lang="it-IT" sz="2000" spc="48" dirty="0">
                <a:solidFill>
                  <a:srgbClr val="1546BA"/>
                </a:solidFill>
                <a:latin typeface="Libre Franklin Light"/>
                <a:hlinkClick r:id="rId5"/>
              </a:rPr>
              <a:t>https://testdriven.io/blog/topics/flask</a:t>
            </a:r>
            <a:r>
              <a:rPr lang="it-IT" sz="2000" spc="48" dirty="0" smtClean="0">
                <a:solidFill>
                  <a:srgbClr val="1546BA"/>
                </a:solidFill>
                <a:latin typeface="Libre Franklin Light"/>
                <a:hlinkClick r:id="rId5"/>
              </a:rPr>
              <a:t>/</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r>
              <a:rPr lang="it-IT" sz="2000" spc="48" dirty="0">
                <a:solidFill>
                  <a:srgbClr val="1546BA"/>
                </a:solidFill>
                <a:latin typeface="Libre Franklin Light"/>
                <a:hlinkClick r:id="rId6"/>
              </a:rPr>
              <a:t>https://www.reddit.com/r/flask</a:t>
            </a:r>
            <a:r>
              <a:rPr lang="it-IT" sz="2000" spc="48" dirty="0" smtClean="0">
                <a:solidFill>
                  <a:srgbClr val="1546BA"/>
                </a:solidFill>
                <a:latin typeface="Libre Franklin Light"/>
                <a:hlinkClick r:id="rId6"/>
              </a:rPr>
              <a:t>/</a:t>
            </a: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a:p>
            <a:pPr marL="259080" lvl="1">
              <a:lnSpc>
                <a:spcPts val="4800"/>
              </a:lnSpc>
            </a:pPr>
            <a:endParaRPr lang="it-IT" sz="2000" spc="48" dirty="0" smtClean="0">
              <a:solidFill>
                <a:srgbClr val="1546BA"/>
              </a:solidFill>
              <a:latin typeface="Libre Franklin Light"/>
            </a:endParaRPr>
          </a:p>
          <a:p>
            <a:pPr marL="259080" lvl="1">
              <a:lnSpc>
                <a:spcPts val="4800"/>
              </a:lnSpc>
            </a:pPr>
            <a:endParaRPr lang="it-IT" sz="2000" spc="48" dirty="0">
              <a:solidFill>
                <a:srgbClr val="1546BA"/>
              </a:solidFill>
              <a:latin typeface="Libre Franklin Light"/>
            </a:endParaRPr>
          </a:p>
        </p:txBody>
      </p:sp>
    </p:spTree>
    <p:extLst>
      <p:ext uri="{BB962C8B-B14F-4D97-AF65-F5344CB8AC3E}">
        <p14:creationId xmlns:p14="http://schemas.microsoft.com/office/powerpoint/2010/main" val="1510316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4417462"/>
            <a:ext cx="8980727" cy="3180358"/>
          </a:xfrm>
          <a:prstGeom prst="rect">
            <a:avLst/>
          </a:prstGeom>
        </p:spPr>
        <p:txBody>
          <a:bodyPr lIns="0" tIns="0" rIns="0" bIns="0" rtlCol="0" anchor="t">
            <a:spAutoFit/>
          </a:bodyPr>
          <a:lstStyle/>
          <a:p>
            <a:pPr algn="ctr">
              <a:lnSpc>
                <a:spcPts val="6216"/>
              </a:lnSpc>
            </a:pPr>
            <a:r>
              <a:rPr lang="en-US" sz="5600" spc="89" dirty="0" smtClean="0">
                <a:solidFill>
                  <a:srgbClr val="FFFFFF"/>
                </a:solidFill>
                <a:latin typeface="Montserrat Classic Bold"/>
              </a:rPr>
              <a:t>THE END…</a:t>
            </a:r>
          </a:p>
          <a:p>
            <a:pPr algn="ctr">
              <a:lnSpc>
                <a:spcPts val="6216"/>
              </a:lnSpc>
            </a:pPr>
            <a:endParaRPr lang="en-US" sz="5600" spc="89" dirty="0">
              <a:solidFill>
                <a:srgbClr val="FFFFFF"/>
              </a:solidFill>
              <a:latin typeface="Montserrat Classic Bold"/>
            </a:endParaRPr>
          </a:p>
          <a:p>
            <a:pPr algn="ctr">
              <a:lnSpc>
                <a:spcPts val="6216"/>
              </a:lnSpc>
            </a:pPr>
            <a:r>
              <a:rPr lang="en-US" sz="5600" spc="89" dirty="0" smtClean="0">
                <a:solidFill>
                  <a:srgbClr val="FFFFFF"/>
                </a:solidFill>
                <a:latin typeface="Montserrat Classic Bold"/>
              </a:rPr>
              <a:t>E’ tempo di feedback </a:t>
            </a:r>
            <a:r>
              <a:rPr lang="en-US" sz="5600" spc="89" dirty="0" smtClean="0">
                <a:solidFill>
                  <a:srgbClr val="FFFFFF"/>
                </a:solidFill>
                <a:latin typeface="Montserrat Classic Bold"/>
              </a:rPr>
              <a:t>e</a:t>
            </a:r>
          </a:p>
          <a:p>
            <a:pPr algn="ctr">
              <a:lnSpc>
                <a:spcPts val="6216"/>
              </a:lnSpc>
            </a:pPr>
            <a:r>
              <a:rPr lang="en-US" sz="5600" spc="89" dirty="0" err="1" smtClean="0">
                <a:solidFill>
                  <a:srgbClr val="FFFFFF"/>
                </a:solidFill>
                <a:latin typeface="Montserrat Classic Bold"/>
              </a:rPr>
              <a:t>Questionario</a:t>
            </a:r>
            <a:r>
              <a:rPr lang="en-US" sz="5600" spc="89" smtClean="0">
                <a:solidFill>
                  <a:srgbClr val="FFFFFF"/>
                </a:solidFill>
                <a:latin typeface="Montserrat Classic Bold"/>
              </a:rPr>
              <a:t>…</a:t>
            </a:r>
            <a:endParaRPr lang="en-US" sz="5600" spc="89" dirty="0">
              <a:solidFill>
                <a:srgbClr val="FFFFFF"/>
              </a:solidFill>
              <a:latin typeface="Montserrat Classic Bold"/>
            </a:endParaRPr>
          </a:p>
        </p:txBody>
      </p:sp>
      <p:grpSp>
        <p:nvGrpSpPr>
          <p:cNvPr id="3" name="Group 3"/>
          <p:cNvGrpSpPr/>
          <p:nvPr/>
        </p:nvGrpSpPr>
        <p:grpSpPr>
          <a:xfrm>
            <a:off x="4191000" y="8953500"/>
            <a:ext cx="10085231" cy="841325"/>
            <a:chOff x="0" y="0"/>
            <a:chExt cx="13446975" cy="1121767"/>
          </a:xfrm>
        </p:grpSpPr>
        <p:grpSp>
          <p:nvGrpSpPr>
            <p:cNvPr id="4" name="Group 4"/>
            <p:cNvGrpSpPr/>
            <p:nvPr/>
          </p:nvGrpSpPr>
          <p:grpSpPr>
            <a:xfrm>
              <a:off x="0" y="0"/>
              <a:ext cx="13446975" cy="1121767"/>
              <a:chOff x="0" y="0"/>
              <a:chExt cx="18000471" cy="1501626"/>
            </a:xfrm>
          </p:grpSpPr>
          <p:sp>
            <p:nvSpPr>
              <p:cNvPr id="5" name="Freeform 5"/>
              <p:cNvSpPr/>
              <p:nvPr/>
            </p:nvSpPr>
            <p:spPr>
              <a:xfrm>
                <a:off x="0" y="0"/>
                <a:ext cx="18000472" cy="1501626"/>
              </a:xfrm>
              <a:custGeom>
                <a:avLst/>
                <a:gdLst/>
                <a:ahLst/>
                <a:cxnLst/>
                <a:rect l="l" t="t" r="r" b="b"/>
                <a:pathLst>
                  <a:path w="18000472" h="1501626">
                    <a:moveTo>
                      <a:pt x="0" y="0"/>
                    </a:moveTo>
                    <a:lnTo>
                      <a:pt x="18000472" y="0"/>
                    </a:lnTo>
                    <a:lnTo>
                      <a:pt x="18000472" y="1501626"/>
                    </a:lnTo>
                    <a:lnTo>
                      <a:pt x="0" y="1501626"/>
                    </a:lnTo>
                    <a:close/>
                  </a:path>
                </a:pathLst>
              </a:custGeom>
              <a:solidFill>
                <a:srgbClr val="1546BA"/>
              </a:solidFill>
            </p:spPr>
          </p:sp>
        </p:grpSp>
        <p:sp>
          <p:nvSpPr>
            <p:cNvPr id="6" name="TextBox 6"/>
            <p:cNvSpPr txBox="1"/>
            <p:nvPr/>
          </p:nvSpPr>
          <p:spPr>
            <a:xfrm>
              <a:off x="338780" y="296406"/>
              <a:ext cx="12734535" cy="4273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a:rPr>
                <a:t>GitHub: https</a:t>
              </a:r>
              <a:r>
                <a:rPr lang="en-US" sz="1800" u="none" spc="36">
                  <a:solidFill>
                    <a:srgbClr val="FFFFFF"/>
                  </a:solidFill>
                  <a:latin typeface="Libre Franklin Light"/>
                </a:rPr>
                <a:t>://</a:t>
              </a:r>
              <a:r>
                <a:rPr lang="en-US" sz="1800" spc="36">
                  <a:solidFill>
                    <a:srgbClr val="FFFFFF"/>
                  </a:solidFill>
                  <a:latin typeface="Libre Franklin Light"/>
                </a:rPr>
                <a:t>git</a:t>
              </a:r>
              <a:r>
                <a:rPr lang="en-US" sz="1800" u="none" spc="36">
                  <a:solidFill>
                    <a:srgbClr val="FFFFFF"/>
                  </a:solidFill>
                  <a:latin typeface="Libre Franklin Light"/>
                </a:rPr>
                <a:t>h</a:t>
              </a:r>
              <a:r>
                <a:rPr lang="en-US" sz="1800" spc="36">
                  <a:solidFill>
                    <a:srgbClr val="FFFFFF"/>
                  </a:solidFill>
                  <a:latin typeface="Libre Franklin Light"/>
                </a:rPr>
                <a:t>u</a:t>
              </a:r>
              <a:r>
                <a:rPr lang="en-US" sz="1800" u="none" spc="36">
                  <a:solidFill>
                    <a:srgbClr val="FFFFFF"/>
                  </a:solidFill>
                  <a:latin typeface="Libre Franklin Light"/>
                </a:rPr>
                <a:t>b.</a:t>
              </a:r>
              <a:r>
                <a:rPr lang="en-US" sz="1800" spc="36">
                  <a:solidFill>
                    <a:srgbClr val="FFFFFF"/>
                  </a:solidFill>
                  <a:latin typeface="Libre Franklin Light"/>
                </a:rPr>
                <a:t>com</a:t>
              </a:r>
              <a:r>
                <a:rPr lang="en-US" sz="1800" u="none" spc="36">
                  <a:solidFill>
                    <a:srgbClr val="FFFFFF"/>
                  </a:solidFill>
                  <a:latin typeface="Libre Franklin Light"/>
                </a:rPr>
                <a:t>/Py</a:t>
              </a:r>
              <a:r>
                <a:rPr lang="en-US" sz="1800" spc="36">
                  <a:solidFill>
                    <a:srgbClr val="FFFFFF"/>
                  </a:solidFill>
                  <a:latin typeface="Libre Franklin Light"/>
                </a:rPr>
                <a:t>t</a:t>
              </a:r>
              <a:r>
                <a:rPr lang="en-US" sz="1800" u="none" spc="36">
                  <a:solidFill>
                    <a:srgbClr val="FFFFFF"/>
                  </a:solidFill>
                  <a:latin typeface="Libre Franklin Light"/>
                </a:rPr>
                <a:t>h</a:t>
              </a:r>
              <a:r>
                <a:rPr lang="en-US" sz="1800" spc="36">
                  <a:solidFill>
                    <a:srgbClr val="FFFFFF"/>
                  </a:solidFill>
                  <a:latin typeface="Libre Franklin Light"/>
                </a:rPr>
                <a:t>on</a:t>
              </a:r>
              <a:r>
                <a:rPr lang="en-US" sz="1800" u="none" spc="36">
                  <a:solidFill>
                    <a:srgbClr val="FFFFFF"/>
                  </a:solidFill>
                  <a:latin typeface="Libre Franklin Light"/>
                </a:rPr>
                <a:t>G</a:t>
              </a:r>
              <a:r>
                <a:rPr lang="en-US" sz="1800" spc="36">
                  <a:solidFill>
                    <a:srgbClr val="FFFFFF"/>
                  </a:solidFill>
                  <a:latin typeface="Libre Franklin Light"/>
                </a:rPr>
                <a:t>roup</a:t>
              </a:r>
              <a:r>
                <a:rPr lang="en-US" sz="1800" u="none" spc="36">
                  <a:solidFill>
                    <a:srgbClr val="FFFFFF"/>
                  </a:solidFill>
                  <a:latin typeface="Libre Franklin Light"/>
                </a:rPr>
                <a:t>B</a:t>
              </a:r>
              <a:r>
                <a:rPr lang="en-US" sz="1800" spc="36">
                  <a:solidFill>
                    <a:srgbClr val="FFFFFF"/>
                  </a:solidFill>
                  <a:latin typeface="Libre Franklin Light"/>
                </a:rPr>
                <a:t>ie</a:t>
              </a:r>
              <a:r>
                <a:rPr lang="en-US" sz="1800" u="none" spc="36">
                  <a:solidFill>
                    <a:srgbClr val="FFFFFF"/>
                  </a:solidFill>
                  <a:latin typeface="Libre Franklin Light"/>
                </a:rPr>
                <a:t>ll</a:t>
              </a:r>
              <a:r>
                <a:rPr lang="en-US" sz="1800" spc="36">
                  <a:solidFill>
                    <a:srgbClr val="FFFFFF"/>
                  </a:solidFill>
                  <a:latin typeface="Libre Franklin Light"/>
                </a:rPr>
                <a:t>a/MaterialeLezioni</a:t>
              </a:r>
            </a:p>
          </p:txBody>
        </p:sp>
      </p:grpSp>
      <p:pic>
        <p:nvPicPr>
          <p:cNvPr id="7" name="Picture 7"/>
          <p:cNvPicPr>
            <a:picLocks noChangeAspect="1"/>
          </p:cNvPicPr>
          <p:nvPr/>
        </p:nvPicPr>
        <p:blipFill>
          <a:blip r:embed="rId2"/>
          <a:srcRect/>
          <a:stretch>
            <a:fillRect/>
          </a:stretch>
        </p:blipFill>
        <p:spPr>
          <a:xfrm>
            <a:off x="7751666" y="1798920"/>
            <a:ext cx="2784668" cy="2111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Nella precedente lezione...</a:t>
            </a:r>
          </a:p>
        </p:txBody>
      </p:sp>
      <p:sp>
        <p:nvSpPr>
          <p:cNvPr id="6" name="TextBox 6"/>
          <p:cNvSpPr txBox="1"/>
          <p:nvPr/>
        </p:nvSpPr>
        <p:spPr>
          <a:xfrm>
            <a:off x="2706824" y="3524106"/>
            <a:ext cx="5248623" cy="29946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Impostazione dell'ambiente e strumenti </a:t>
            </a:r>
          </a:p>
          <a:p>
            <a:pPr marL="518160" lvl="1" indent="-259080">
              <a:lnSpc>
                <a:spcPts val="4800"/>
              </a:lnSpc>
              <a:buFont typeface="Arial"/>
              <a:buChar char="•"/>
            </a:pPr>
            <a:r>
              <a:rPr lang="en-US" sz="2400" spc="48">
                <a:solidFill>
                  <a:srgbClr val="1546BA"/>
                </a:solidFill>
                <a:latin typeface="Libre Franklin Light"/>
              </a:rPr>
              <a:t>Creazione di una semplice app</a:t>
            </a:r>
          </a:p>
          <a:p>
            <a:pPr marL="518160" lvl="1" indent="-259080">
              <a:lnSpc>
                <a:spcPts val="4800"/>
              </a:lnSpc>
              <a:buFont typeface="Arial"/>
              <a:buChar char="•"/>
            </a:pPr>
            <a:r>
              <a:rPr lang="en-US" sz="2400" spc="48">
                <a:solidFill>
                  <a:srgbClr val="1546BA"/>
                </a:solidFill>
                <a:latin typeface="Libre Franklin Light"/>
              </a:rPr>
              <a:t>Jinja Base</a:t>
            </a:r>
          </a:p>
          <a:p>
            <a:pPr marL="518160" lvl="1" indent="-259080" algn="l">
              <a:lnSpc>
                <a:spcPts val="4800"/>
              </a:lnSpc>
              <a:buFont typeface="Arial"/>
              <a:buChar char="•"/>
            </a:pPr>
            <a:r>
              <a:rPr lang="en-US" sz="2400" spc="48">
                <a:solidFill>
                  <a:srgbClr val="1546BA"/>
                </a:solidFill>
                <a:latin typeface="Libre Franklin Light"/>
              </a:rPr>
              <a:t>Esempio di progetto</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Abbiamo visto: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07</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Per recuperare la lezione precedente:</a:t>
            </a:r>
          </a:p>
        </p:txBody>
      </p:sp>
      <p:sp>
        <p:nvSpPr>
          <p:cNvPr id="10" name="TextBox 10"/>
          <p:cNvSpPr txBox="1"/>
          <p:nvPr/>
        </p:nvSpPr>
        <p:spPr>
          <a:xfrm>
            <a:off x="9522816" y="3524106"/>
            <a:ext cx="8665902" cy="23850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Video Youtube:</a:t>
            </a:r>
          </a:p>
          <a:p>
            <a:pPr>
              <a:lnSpc>
                <a:spcPts val="4800"/>
              </a:lnSpc>
            </a:pPr>
            <a:r>
              <a:rPr lang="en-US" sz="2400" u="sng" spc="48">
                <a:solidFill>
                  <a:srgbClr val="1546BA"/>
                </a:solidFill>
                <a:latin typeface="Libre Franklin Light"/>
              </a:rPr>
              <a:t>https://www.youtube.com/watch?v=FPI5-oGKiVI</a:t>
            </a:r>
          </a:p>
          <a:p>
            <a:pPr marL="518160" lvl="1" indent="-259080" algn="l">
              <a:lnSpc>
                <a:spcPts val="4800"/>
              </a:lnSpc>
              <a:buFont typeface="Arial"/>
              <a:buChar char="•"/>
            </a:pPr>
            <a:r>
              <a:rPr lang="en-US" sz="2400" spc="48">
                <a:solidFill>
                  <a:srgbClr val="1546BA"/>
                </a:solidFill>
                <a:latin typeface="Libre Franklin Light Italics"/>
              </a:rPr>
              <a:t>Repository Github: </a:t>
            </a:r>
            <a:r>
              <a:rPr lang="en-US" sz="2400" u="sng" spc="48">
                <a:solidFill>
                  <a:srgbClr val="1546BA"/>
                </a:solidFill>
                <a:latin typeface="Libre Franklin Light"/>
              </a:rPr>
              <a:t>https://github.com/PythonGroupBiella/MaterialeLezioni</a:t>
            </a:r>
          </a:p>
        </p:txBody>
      </p:sp>
      <p:sp>
        <p:nvSpPr>
          <p:cNvPr id="11" name="TextBox 11"/>
          <p:cNvSpPr txBox="1"/>
          <p:nvPr/>
        </p:nvSpPr>
        <p:spPr>
          <a:xfrm>
            <a:off x="5754332" y="8187383"/>
            <a:ext cx="6779337" cy="751205"/>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2</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Costruzione di Forms</a:t>
            </a:r>
          </a:p>
          <a:p>
            <a:pPr marL="518160" lvl="1" indent="-259080">
              <a:lnSpc>
                <a:spcPts val="4800"/>
              </a:lnSpc>
              <a:buFont typeface="Arial"/>
              <a:buChar char="•"/>
            </a:pPr>
            <a:r>
              <a:rPr lang="en-US" sz="2400" spc="48">
                <a:solidFill>
                  <a:srgbClr val="1546BA"/>
                </a:solidFill>
                <a:latin typeface="Libre Franklin Light"/>
              </a:rPr>
              <a:t>Jinja Avanzato</a:t>
            </a:r>
          </a:p>
          <a:p>
            <a:pPr marL="518160" lvl="1" indent="-259080" algn="l">
              <a:lnSpc>
                <a:spcPts val="4800"/>
              </a:lnSpc>
              <a:buFont typeface="Arial"/>
              <a:buChar char="•"/>
            </a:pPr>
            <a:r>
              <a:rPr lang="en-US" sz="2400" spc="48">
                <a:solidFill>
                  <a:srgbClr val="1546BA"/>
                </a:solidFill>
                <a:latin typeface="Libre Franklin Light"/>
              </a:rPr>
              <a:t>Bootstrap</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08</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Form</a:t>
            </a:r>
          </a:p>
          <a:p>
            <a:pPr algn="l">
              <a:lnSpc>
                <a:spcPts val="4800"/>
              </a:lnSpc>
            </a:pPr>
            <a:r>
              <a:rPr lang="en-US" sz="2400" spc="48">
                <a:solidFill>
                  <a:srgbClr val="1546BA"/>
                </a:solidFill>
                <a:latin typeface="Libre Franklin Light"/>
              </a:rPr>
              <a:t>WTForms</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854557" y="2645568"/>
            <a:ext cx="2779448" cy="2779448"/>
          </a:xfrm>
          <a:prstGeom prst="rect">
            <a:avLst/>
          </a:prstGeom>
        </p:spPr>
      </p:pic>
      <p:pic>
        <p:nvPicPr>
          <p:cNvPr id="6" name="Picture 6"/>
          <p:cNvPicPr>
            <a:picLocks noChangeAspect="1"/>
          </p:cNvPicPr>
          <p:nvPr/>
        </p:nvPicPr>
        <p:blipFill>
          <a:blip r:embed="rId4"/>
          <a:srcRect/>
          <a:stretch>
            <a:fillRect/>
          </a:stretch>
        </p:blipFill>
        <p:spPr>
          <a:xfrm>
            <a:off x="6569755" y="2645568"/>
            <a:ext cx="2779448" cy="2779448"/>
          </a:xfrm>
          <a:prstGeom prst="rect">
            <a:avLst/>
          </a:prstGeom>
        </p:spPr>
      </p:pic>
      <p:pic>
        <p:nvPicPr>
          <p:cNvPr id="7" name="Picture 7"/>
          <p:cNvPicPr>
            <a:picLocks noChangeAspect="1"/>
          </p:cNvPicPr>
          <p:nvPr/>
        </p:nvPicPr>
        <p:blipFill>
          <a:blip r:embed="rId3"/>
          <a:srcRect/>
          <a:stretch>
            <a:fillRect/>
          </a:stretch>
        </p:blipFill>
        <p:spPr>
          <a:xfrm>
            <a:off x="6569755" y="5930370"/>
            <a:ext cx="2779448" cy="2779448"/>
          </a:xfrm>
          <a:prstGeom prst="rect">
            <a:avLst/>
          </a:prstGeom>
        </p:spPr>
      </p:pic>
      <p:pic>
        <p:nvPicPr>
          <p:cNvPr id="8" name="Picture 8"/>
          <p:cNvPicPr>
            <a:picLocks noChangeAspect="1"/>
          </p:cNvPicPr>
          <p:nvPr/>
        </p:nvPicPr>
        <p:blipFill>
          <a:blip r:embed="rId4"/>
          <a:srcRect/>
          <a:stretch>
            <a:fillRect/>
          </a:stretch>
        </p:blipFill>
        <p:spPr>
          <a:xfrm>
            <a:off x="9854557" y="5930370"/>
            <a:ext cx="2779448" cy="2779448"/>
          </a:xfrm>
          <a:prstGeom prst="rect">
            <a:avLst/>
          </a:prstGeom>
        </p:spPr>
      </p:pic>
      <p:pic>
        <p:nvPicPr>
          <p:cNvPr id="9" name="Picture 9"/>
          <p:cNvPicPr>
            <a:picLocks noChangeAspect="1"/>
          </p:cNvPicPr>
          <p:nvPr/>
        </p:nvPicPr>
        <p:blipFill>
          <a:blip r:embed="rId5"/>
          <a:srcRect/>
          <a:stretch>
            <a:fillRect/>
          </a:stretch>
        </p:blipFill>
        <p:spPr>
          <a:xfrm>
            <a:off x="7299515" y="3354917"/>
            <a:ext cx="1319926" cy="1360749"/>
          </a:xfrm>
          <a:prstGeom prst="rect">
            <a:avLst/>
          </a:prstGeom>
        </p:spPr>
      </p:pic>
      <p:pic>
        <p:nvPicPr>
          <p:cNvPr id="10" name="Picture 10"/>
          <p:cNvPicPr>
            <a:picLocks noChangeAspect="1"/>
          </p:cNvPicPr>
          <p:nvPr/>
        </p:nvPicPr>
        <p:blipFill>
          <a:blip r:embed="rId6"/>
          <a:srcRect/>
          <a:stretch>
            <a:fillRect/>
          </a:stretch>
        </p:blipFill>
        <p:spPr>
          <a:xfrm>
            <a:off x="10500796" y="3248535"/>
            <a:ext cx="1486970" cy="1573514"/>
          </a:xfrm>
          <a:prstGeom prst="rect">
            <a:avLst/>
          </a:prstGeom>
        </p:spPr>
      </p:pic>
      <p:pic>
        <p:nvPicPr>
          <p:cNvPr id="11" name="Picture 11"/>
          <p:cNvPicPr>
            <a:picLocks noChangeAspect="1"/>
          </p:cNvPicPr>
          <p:nvPr/>
        </p:nvPicPr>
        <p:blipFill>
          <a:blip r:embed="rId7"/>
          <a:srcRect/>
          <a:stretch>
            <a:fillRect/>
          </a:stretch>
        </p:blipFill>
        <p:spPr>
          <a:xfrm>
            <a:off x="7176898" y="6483452"/>
            <a:ext cx="1442544" cy="1602826"/>
          </a:xfrm>
          <a:prstGeom prst="rect">
            <a:avLst/>
          </a:prstGeom>
        </p:spPr>
      </p:pic>
      <p:pic>
        <p:nvPicPr>
          <p:cNvPr id="12" name="Picture 12"/>
          <p:cNvPicPr>
            <a:picLocks noChangeAspect="1"/>
          </p:cNvPicPr>
          <p:nvPr/>
        </p:nvPicPr>
        <p:blipFill>
          <a:blip r:embed="rId8"/>
          <a:srcRect/>
          <a:stretch>
            <a:fillRect/>
          </a:stretch>
        </p:blipFill>
        <p:spPr>
          <a:xfrm>
            <a:off x="10500796" y="6566130"/>
            <a:ext cx="1520149" cy="1520149"/>
          </a:xfrm>
          <a:prstGeom prst="rect">
            <a:avLst/>
          </a:prstGeom>
        </p:spPr>
      </p:pic>
      <p:sp>
        <p:nvSpPr>
          <p:cNvPr id="13" name="TextBox 13"/>
          <p:cNvSpPr txBox="1"/>
          <p:nvPr/>
        </p:nvSpPr>
        <p:spPr>
          <a:xfrm>
            <a:off x="4637435" y="1171008"/>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 HTTP Methods</a:t>
            </a:r>
          </a:p>
        </p:txBody>
      </p:sp>
      <p:sp>
        <p:nvSpPr>
          <p:cNvPr id="14" name="TextBox 14"/>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09</a:t>
            </a:r>
          </a:p>
        </p:txBody>
      </p:sp>
      <p:grpSp>
        <p:nvGrpSpPr>
          <p:cNvPr id="15" name="Group 15"/>
          <p:cNvGrpSpPr/>
          <p:nvPr/>
        </p:nvGrpSpPr>
        <p:grpSpPr>
          <a:xfrm>
            <a:off x="1486580" y="3131052"/>
            <a:ext cx="4191000" cy="1808480"/>
            <a:chOff x="0" y="0"/>
            <a:chExt cx="5588000" cy="2411307"/>
          </a:xfrm>
        </p:grpSpPr>
        <p:sp>
          <p:nvSpPr>
            <p:cNvPr id="16" name="TextBox 16"/>
            <p:cNvSpPr txBox="1"/>
            <p:nvPr/>
          </p:nvSpPr>
          <p:spPr>
            <a:xfrm>
              <a:off x="0" y="-28575"/>
              <a:ext cx="5588000"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GET</a:t>
              </a:r>
            </a:p>
          </p:txBody>
        </p:sp>
        <p:sp>
          <p:nvSpPr>
            <p:cNvPr id="17" name="TextBox 17"/>
            <p:cNvSpPr txBox="1"/>
            <p:nvPr/>
          </p:nvSpPr>
          <p:spPr>
            <a:xfrm>
              <a:off x="0" y="768562"/>
              <a:ext cx="5588000" cy="16427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Leggi (o recupera) una rappresentazione di una sorgente (pagina) </a:t>
              </a:r>
            </a:p>
          </p:txBody>
        </p:sp>
      </p:grpSp>
      <p:grpSp>
        <p:nvGrpSpPr>
          <p:cNvPr id="18" name="Group 18"/>
          <p:cNvGrpSpPr/>
          <p:nvPr/>
        </p:nvGrpSpPr>
        <p:grpSpPr>
          <a:xfrm>
            <a:off x="13434604" y="3131052"/>
            <a:ext cx="4191000" cy="1389380"/>
            <a:chOff x="0" y="0"/>
            <a:chExt cx="5588000" cy="1852507"/>
          </a:xfrm>
        </p:grpSpPr>
        <p:sp>
          <p:nvSpPr>
            <p:cNvPr id="19" name="TextBox 19"/>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POST</a:t>
              </a:r>
            </a:p>
          </p:txBody>
        </p:sp>
        <p:sp>
          <p:nvSpPr>
            <p:cNvPr id="20" name="TextBox 20"/>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Inserisci o crea una nuova risorsa </a:t>
              </a:r>
            </a:p>
          </p:txBody>
        </p:sp>
      </p:grpSp>
      <p:grpSp>
        <p:nvGrpSpPr>
          <p:cNvPr id="21" name="Group 21"/>
          <p:cNvGrpSpPr/>
          <p:nvPr/>
        </p:nvGrpSpPr>
        <p:grpSpPr>
          <a:xfrm>
            <a:off x="427480" y="6206304"/>
            <a:ext cx="5250100" cy="2227580"/>
            <a:chOff x="0" y="0"/>
            <a:chExt cx="7000134" cy="2970107"/>
          </a:xfrm>
        </p:grpSpPr>
        <p:sp>
          <p:nvSpPr>
            <p:cNvPr id="22" name="TextBox 22"/>
            <p:cNvSpPr txBox="1"/>
            <p:nvPr/>
          </p:nvSpPr>
          <p:spPr>
            <a:xfrm>
              <a:off x="0" y="-28575"/>
              <a:ext cx="7000134"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PUT (PATCH)</a:t>
              </a:r>
            </a:p>
          </p:txBody>
        </p:sp>
        <p:sp>
          <p:nvSpPr>
            <p:cNvPr id="23" name="TextBox 23"/>
            <p:cNvSpPr txBox="1"/>
            <p:nvPr/>
          </p:nvSpPr>
          <p:spPr>
            <a:xfrm>
              <a:off x="0" y="768562"/>
              <a:ext cx="7000134" cy="22015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Modifica la rappresentazione corrente con un nuovo aggiornamento (eventualmente crea da zero)</a:t>
              </a:r>
            </a:p>
          </p:txBody>
        </p:sp>
      </p:grpSp>
      <p:grpSp>
        <p:nvGrpSpPr>
          <p:cNvPr id="24" name="Group 24"/>
          <p:cNvGrpSpPr/>
          <p:nvPr/>
        </p:nvGrpSpPr>
        <p:grpSpPr>
          <a:xfrm>
            <a:off x="13434604" y="6206304"/>
            <a:ext cx="4191000" cy="1389380"/>
            <a:chOff x="0" y="0"/>
            <a:chExt cx="5588000" cy="1852507"/>
          </a:xfrm>
        </p:grpSpPr>
        <p:sp>
          <p:nvSpPr>
            <p:cNvPr id="25" name="TextBox 25"/>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DELETE</a:t>
              </a:r>
            </a:p>
          </p:txBody>
        </p:sp>
        <p:sp>
          <p:nvSpPr>
            <p:cNvPr id="26" name="TextBox 26"/>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Elimina una risorsa esistente</a:t>
              </a:r>
            </a:p>
          </p:txBody>
        </p:sp>
      </p:grpSp>
      <p:sp>
        <p:nvSpPr>
          <p:cNvPr id="27" name="TextBox 27"/>
          <p:cNvSpPr txBox="1"/>
          <p:nvPr/>
        </p:nvSpPr>
        <p:spPr>
          <a:xfrm>
            <a:off x="5465377" y="9479108"/>
            <a:ext cx="8595593"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https://developer.mozilla.org/en-US/docs/Web/HTTP/Methods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TotalTime>
  <Words>2773</Words>
  <Application>Microsoft Office PowerPoint</Application>
  <PresentationFormat>Personalizzato</PresentationFormat>
  <Paragraphs>635</Paragraphs>
  <Slides>63</Slides>
  <Notes>0</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63</vt:i4>
      </vt:variant>
    </vt:vector>
  </HeadingPairs>
  <TitlesOfParts>
    <vt:vector size="76" baseType="lpstr">
      <vt:lpstr>Libre Franklin Light Bold Italics</vt:lpstr>
      <vt:lpstr>Libre Franklin Light</vt:lpstr>
      <vt:lpstr>Montserrat Classic Bold</vt:lpstr>
      <vt:lpstr>Libre Franklin Light Italics</vt:lpstr>
      <vt:lpstr>Libre Franklin Bold</vt:lpstr>
      <vt:lpstr>Montserrat Classic</vt:lpstr>
      <vt:lpstr>Arial</vt:lpstr>
      <vt:lpstr>Calibri</vt:lpstr>
      <vt:lpstr>Consolas</vt:lpstr>
      <vt:lpstr>Aileron Regular</vt:lpstr>
      <vt:lpstr>Libre Franklin Light Bold</vt:lpstr>
      <vt:lpstr>Aileron Heavy</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Flask - Python Biella Group</dc:title>
  <dc:creator>Utente</dc:creator>
  <cp:lastModifiedBy>Mario Nardi</cp:lastModifiedBy>
  <cp:revision>101</cp:revision>
  <cp:lastPrinted>2020-11-23T17:32:36Z</cp:lastPrinted>
  <dcterms:created xsi:type="dcterms:W3CDTF">2006-08-16T00:00:00Z</dcterms:created>
  <dcterms:modified xsi:type="dcterms:W3CDTF">2020-12-14T17:23:04Z</dcterms:modified>
  <dc:identifier>DAEKUufQKP4</dc:identifier>
</cp:coreProperties>
</file>